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365" r:id="rId2"/>
    <p:sldId id="416" r:id="rId3"/>
    <p:sldId id="417" r:id="rId4"/>
    <p:sldId id="427" r:id="rId5"/>
    <p:sldId id="428" r:id="rId6"/>
    <p:sldId id="426" r:id="rId7"/>
    <p:sldId id="430" r:id="rId8"/>
    <p:sldId id="429" r:id="rId9"/>
    <p:sldId id="432" r:id="rId10"/>
    <p:sldId id="431" r:id="rId11"/>
    <p:sldId id="418" r:id="rId12"/>
    <p:sldId id="419" r:id="rId13"/>
    <p:sldId id="421" r:id="rId14"/>
    <p:sldId id="422" r:id="rId15"/>
    <p:sldId id="420" r:id="rId16"/>
    <p:sldId id="425" r:id="rId17"/>
    <p:sldId id="423" r:id="rId18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CC"/>
    <a:srgbClr val="75939C"/>
    <a:srgbClr val="7F7F7F"/>
    <a:srgbClr val="0D0D0D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Средний стиль 1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Средний стиль 4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12" autoAdjust="0"/>
    <p:restoredTop sz="94743" autoAdjust="0"/>
  </p:normalViewPr>
  <p:slideViewPr>
    <p:cSldViewPr>
      <p:cViewPr varScale="1">
        <p:scale>
          <a:sx n="136" d="100"/>
          <a:sy n="136" d="100"/>
        </p:scale>
        <p:origin x="180" y="12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BD9BD-8032-4A5E-94F1-59A7A6B29FCC}" type="datetimeFigureOut">
              <a:rPr lang="ru-RU" smtClean="0"/>
              <a:t>27.02.2020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BBA65D-2561-4298-91F1-C965B09F9D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6627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BA65D-2561-4298-91F1-C965B09F9D6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4735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BA65D-2561-4298-91F1-C965B09F9D64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0865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27.02.2020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27.02.2020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27.02.2020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27.02.2020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27.02.2020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27.02.2020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27.02.2020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27.02.2020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27.02.2020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27.02.2020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27.02.2020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27.02.2020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https://s1.1zoom.me/big3/663/England_Roads_London_47158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5241" y="-92546"/>
            <a:ext cx="8480946" cy="5236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BFFDCB6-24AC-7342-96E9-67C4E6223963}"/>
              </a:ext>
            </a:extLst>
          </p:cNvPr>
          <p:cNvSpPr/>
          <p:nvPr/>
        </p:nvSpPr>
        <p:spPr>
          <a:xfrm>
            <a:off x="1" y="-92546"/>
            <a:ext cx="4644007" cy="5328592"/>
          </a:xfrm>
          <a:custGeom>
            <a:avLst/>
            <a:gdLst>
              <a:gd name="connsiteX0" fmla="*/ 0 w 6869152"/>
              <a:gd name="connsiteY0" fmla="*/ 0 h 6869152"/>
              <a:gd name="connsiteX1" fmla="*/ 6869152 w 6869152"/>
              <a:gd name="connsiteY1" fmla="*/ 0 h 6869152"/>
              <a:gd name="connsiteX2" fmla="*/ 6869152 w 6869152"/>
              <a:gd name="connsiteY2" fmla="*/ 6869152 h 6869152"/>
              <a:gd name="connsiteX3" fmla="*/ 0 w 6869152"/>
              <a:gd name="connsiteY3" fmla="*/ 6869152 h 6869152"/>
              <a:gd name="connsiteX4" fmla="*/ 0 w 6869152"/>
              <a:gd name="connsiteY4" fmla="*/ 0 h 6869152"/>
              <a:gd name="connsiteX0" fmla="*/ 0 w 6869152"/>
              <a:gd name="connsiteY0" fmla="*/ 0 h 6869152"/>
              <a:gd name="connsiteX1" fmla="*/ 6869152 w 6869152"/>
              <a:gd name="connsiteY1" fmla="*/ 0 h 6869152"/>
              <a:gd name="connsiteX2" fmla="*/ 5274528 w 6869152"/>
              <a:gd name="connsiteY2" fmla="*/ 6858001 h 6869152"/>
              <a:gd name="connsiteX3" fmla="*/ 0 w 6869152"/>
              <a:gd name="connsiteY3" fmla="*/ 6869152 h 6869152"/>
              <a:gd name="connsiteX4" fmla="*/ 0 w 6869152"/>
              <a:gd name="connsiteY4" fmla="*/ 0 h 6869152"/>
              <a:gd name="connsiteX0" fmla="*/ 0 w 6869152"/>
              <a:gd name="connsiteY0" fmla="*/ 0 h 6869153"/>
              <a:gd name="connsiteX1" fmla="*/ 6869152 w 6869152"/>
              <a:gd name="connsiteY1" fmla="*/ 0 h 6869153"/>
              <a:gd name="connsiteX2" fmla="*/ 4334177 w 6869152"/>
              <a:gd name="connsiteY2" fmla="*/ 6869153 h 6869153"/>
              <a:gd name="connsiteX3" fmla="*/ 0 w 6869152"/>
              <a:gd name="connsiteY3" fmla="*/ 6869152 h 6869153"/>
              <a:gd name="connsiteX4" fmla="*/ 0 w 6869152"/>
              <a:gd name="connsiteY4" fmla="*/ 0 h 6869153"/>
              <a:gd name="connsiteX0" fmla="*/ 0 w 6869152"/>
              <a:gd name="connsiteY0" fmla="*/ 0 h 6869152"/>
              <a:gd name="connsiteX1" fmla="*/ 6869152 w 6869152"/>
              <a:gd name="connsiteY1" fmla="*/ 0 h 6869152"/>
              <a:gd name="connsiteX2" fmla="*/ 5371493 w 6869152"/>
              <a:gd name="connsiteY2" fmla="*/ 6858002 h 6869152"/>
              <a:gd name="connsiteX3" fmla="*/ 0 w 6869152"/>
              <a:gd name="connsiteY3" fmla="*/ 6869152 h 6869152"/>
              <a:gd name="connsiteX4" fmla="*/ 0 w 6869152"/>
              <a:gd name="connsiteY4" fmla="*/ 0 h 6869152"/>
              <a:gd name="connsiteX0" fmla="*/ 0 w 7632391"/>
              <a:gd name="connsiteY0" fmla="*/ 0 h 6869152"/>
              <a:gd name="connsiteX1" fmla="*/ 7632391 w 7632391"/>
              <a:gd name="connsiteY1" fmla="*/ 11151 h 6869152"/>
              <a:gd name="connsiteX2" fmla="*/ 5371493 w 7632391"/>
              <a:gd name="connsiteY2" fmla="*/ 6858002 h 6869152"/>
              <a:gd name="connsiteX3" fmla="*/ 0 w 7632391"/>
              <a:gd name="connsiteY3" fmla="*/ 6869152 h 6869152"/>
              <a:gd name="connsiteX4" fmla="*/ 0 w 7632391"/>
              <a:gd name="connsiteY4" fmla="*/ 0 h 686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32391" h="6869152">
                <a:moveTo>
                  <a:pt x="0" y="0"/>
                </a:moveTo>
                <a:lnTo>
                  <a:pt x="7632391" y="11151"/>
                </a:lnTo>
                <a:lnTo>
                  <a:pt x="5371493" y="6858002"/>
                </a:lnTo>
                <a:lnTo>
                  <a:pt x="0" y="6869152"/>
                </a:lnTo>
                <a:lnTo>
                  <a:pt x="0" y="0"/>
                </a:lnTo>
                <a:close/>
              </a:path>
            </a:pathLst>
          </a:custGeom>
          <a:solidFill>
            <a:srgbClr val="759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6D03DBC-3C8F-4B4F-B28A-E402C22F72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7584" y="614033"/>
            <a:ext cx="1543050" cy="3524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C75B5B4-83FA-4F4D-B76B-5869B411E4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496" y="43459"/>
            <a:ext cx="1141148" cy="11411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95A7CC-1FD7-FC42-9352-ACA050DC3CD7}"/>
              </a:ext>
            </a:extLst>
          </p:cNvPr>
          <p:cNvSpPr txBox="1"/>
          <p:nvPr/>
        </p:nvSpPr>
        <p:spPr>
          <a:xfrm>
            <a:off x="179512" y="1216559"/>
            <a:ext cx="3983766" cy="4278094"/>
          </a:xfrm>
          <a:prstGeom prst="rect">
            <a:avLst/>
          </a:prstGeom>
          <a:noFill/>
        </p:spPr>
        <p:txBody>
          <a:bodyPr wrap="square" lIns="0" rIns="67500" rtlCol="0">
            <a:spAutoFit/>
          </a:bodyPr>
          <a:lstStyle/>
          <a:p>
            <a:endParaRPr lang="ru-RU" sz="28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Закон сохранения энергии</a:t>
            </a:r>
          </a:p>
          <a:p>
            <a:endParaRPr lang="ru-RU" b="1" dirty="0" smtClean="0"/>
          </a:p>
          <a:p>
            <a:r>
              <a:rPr lang="ru-RU" b="1" dirty="0">
                <a:solidFill>
                  <a:schemeClr val="bg1"/>
                </a:solidFill>
              </a:rPr>
              <a:t>И</a:t>
            </a:r>
            <a:r>
              <a:rPr lang="ru-RU" b="1" dirty="0" smtClean="0">
                <a:solidFill>
                  <a:schemeClr val="bg1"/>
                </a:solidFill>
              </a:rPr>
              <a:t>гра </a:t>
            </a:r>
            <a:r>
              <a:rPr lang="ru-RU" b="1" dirty="0">
                <a:solidFill>
                  <a:schemeClr val="bg1"/>
                </a:solidFill>
              </a:rPr>
              <a:t>«Умная аналитика </a:t>
            </a:r>
            <a:endParaRPr lang="ru-RU" b="1" dirty="0" smtClean="0">
              <a:solidFill>
                <a:schemeClr val="bg1"/>
              </a:solidFill>
            </a:endParaRPr>
          </a:p>
          <a:p>
            <a:r>
              <a:rPr lang="ru-RU" b="1" dirty="0" smtClean="0">
                <a:solidFill>
                  <a:schemeClr val="bg1"/>
                </a:solidFill>
              </a:rPr>
              <a:t>для </a:t>
            </a:r>
            <a:r>
              <a:rPr lang="ru-RU" b="1" dirty="0">
                <a:solidFill>
                  <a:schemeClr val="bg1"/>
                </a:solidFill>
              </a:rPr>
              <a:t>умного дома</a:t>
            </a:r>
            <a:r>
              <a:rPr lang="ru-RU" b="1" dirty="0" smtClean="0">
                <a:solidFill>
                  <a:schemeClr val="bg1"/>
                </a:solidFill>
              </a:rPr>
              <a:t>»</a:t>
            </a:r>
          </a:p>
          <a:p>
            <a:endParaRPr lang="ru-RU" dirty="0"/>
          </a:p>
          <a:p>
            <a:r>
              <a:rPr lang="ru-RU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Скворцов Александр,</a:t>
            </a:r>
          </a:p>
          <a:p>
            <a:r>
              <a:rPr lang="ru-RU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Иваненков Андрей</a:t>
            </a:r>
            <a:endParaRPr lang="ru-RU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2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Филиал </a:t>
            </a:r>
            <a:r>
              <a:rPr lang="ru-RU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Новгородской </a:t>
            </a:r>
            <a:r>
              <a:rPr lang="ru-RU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</a:p>
          <a:p>
            <a:r>
              <a:rPr lang="ru-RU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Псковской </a:t>
            </a:r>
            <a:r>
              <a:rPr lang="ru-RU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областях  ПАО «Ростелеком» </a:t>
            </a:r>
          </a:p>
          <a:p>
            <a:endParaRPr lang="ru-RU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74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fototelegraf.ru/wp-content/uploads/2012/05/nochnye-gorodskie-pejzazhy-2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0"/>
          <a:stretch/>
        </p:blipFill>
        <p:spPr bwMode="auto">
          <a:xfrm>
            <a:off x="-27758" y="-164554"/>
            <a:ext cx="9273295" cy="529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-45755" y="-56956"/>
            <a:ext cx="9273294" cy="5257586"/>
          </a:xfrm>
          <a:prstGeom prst="rect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21" y="411510"/>
            <a:ext cx="8161759" cy="4588749"/>
          </a:xfrm>
          <a:prstGeom prst="rect">
            <a:avLst/>
          </a:prstGeom>
        </p:spPr>
      </p:pic>
      <p:sp>
        <p:nvSpPr>
          <p:cNvPr id="7" name="Объект 2"/>
          <p:cNvSpPr txBox="1">
            <a:spLocks/>
          </p:cNvSpPr>
          <p:nvPr/>
        </p:nvSpPr>
        <p:spPr>
          <a:xfrm>
            <a:off x="683568" y="-20538"/>
            <a:ext cx="9022928" cy="432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 smtClean="0">
                <a:solidFill>
                  <a:schemeClr val="bg1"/>
                </a:solidFill>
              </a:rPr>
              <a:t>Погода. Диаграмма </a:t>
            </a:r>
            <a:r>
              <a:rPr lang="ru-RU" sz="2000" dirty="0">
                <a:solidFill>
                  <a:schemeClr val="bg1"/>
                </a:solidFill>
              </a:rPr>
              <a:t>рассеивания по данным о </a:t>
            </a:r>
            <a:r>
              <a:rPr lang="ru-RU" sz="2000" dirty="0" smtClean="0">
                <a:solidFill>
                  <a:schemeClr val="bg1"/>
                </a:solidFill>
              </a:rPr>
              <a:t>погоде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sz="1400" dirty="0">
              <a:solidFill>
                <a:schemeClr val="bg1"/>
              </a:solidFill>
            </a:endParaRPr>
          </a:p>
          <a:p>
            <a:pPr marL="0" lvl="0" indent="0">
              <a:buNone/>
            </a:pPr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15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 descr="https://poster.nicefon.ru/2017_12/08/1080x610/203268d3d3d1d0dbe25bc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4" y="174"/>
            <a:ext cx="9106216" cy="51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-45755" y="-56956"/>
            <a:ext cx="9273294" cy="5257586"/>
          </a:xfrm>
          <a:prstGeom prst="rect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323528" y="-20538"/>
            <a:ext cx="873509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При анализе </a:t>
            </a:r>
            <a:r>
              <a:rPr lang="en-US" dirty="0" err="1" smtClean="0">
                <a:solidFill>
                  <a:srgbClr val="99FFCC"/>
                </a:solidFill>
              </a:rPr>
              <a:t>i</a:t>
            </a:r>
            <a:r>
              <a:rPr lang="ru-RU" dirty="0" smtClean="0">
                <a:solidFill>
                  <a:srgbClr val="99FFCC"/>
                </a:solidFill>
              </a:rPr>
              <a:t>nformations_households.csv</a:t>
            </a:r>
            <a:r>
              <a:rPr lang="ru-RU" dirty="0" smtClean="0">
                <a:solidFill>
                  <a:schemeClr val="bg1"/>
                </a:solidFill>
              </a:rPr>
              <a:t> мы увидели, что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smtClean="0">
                <a:solidFill>
                  <a:schemeClr val="bg1"/>
                </a:solidFill>
              </a:rPr>
              <a:t>самой популярной формой </a:t>
            </a:r>
            <a:r>
              <a:rPr lang="ru-RU" dirty="0">
                <a:solidFill>
                  <a:schemeClr val="bg1"/>
                </a:solidFill>
              </a:rPr>
              <a:t>оплаты за электроэнергию в 112 домах является стандартная </a:t>
            </a:r>
            <a:r>
              <a:rPr lang="ru-RU" dirty="0" smtClean="0">
                <a:solidFill>
                  <a:schemeClr val="bg1"/>
                </a:solidFill>
              </a:rPr>
              <a:t>- 79,8</a:t>
            </a:r>
            <a:r>
              <a:rPr lang="ru-RU" dirty="0">
                <a:solidFill>
                  <a:schemeClr val="bg1"/>
                </a:solidFill>
              </a:rPr>
              <a:t>% (</a:t>
            </a:r>
            <a:r>
              <a:rPr lang="en-US" dirty="0" err="1">
                <a:solidFill>
                  <a:schemeClr val="bg1"/>
                </a:solidFill>
              </a:rPr>
              <a:t>Std</a:t>
            </a:r>
            <a:r>
              <a:rPr lang="en-US" dirty="0">
                <a:solidFill>
                  <a:schemeClr val="bg1"/>
                </a:solidFill>
              </a:rPr>
              <a:t> 0.798239</a:t>
            </a:r>
            <a:r>
              <a:rPr lang="ru-RU" dirty="0">
                <a:solidFill>
                  <a:schemeClr val="bg1"/>
                </a:solidFill>
              </a:rPr>
              <a:t>), оплата от времени </a:t>
            </a:r>
            <a:r>
              <a:rPr lang="ru-RU" dirty="0" smtClean="0">
                <a:solidFill>
                  <a:schemeClr val="bg1"/>
                </a:solidFill>
              </a:rPr>
              <a:t>суток составляет всего 20,1% (</a:t>
            </a:r>
            <a:r>
              <a:rPr lang="en-US" dirty="0" err="1" smtClean="0">
                <a:solidFill>
                  <a:schemeClr val="bg1"/>
                </a:solidFill>
              </a:rPr>
              <a:t>ToU</a:t>
            </a:r>
            <a:r>
              <a:rPr lang="en-US" dirty="0" smtClean="0">
                <a:solidFill>
                  <a:schemeClr val="bg1"/>
                </a:solidFill>
              </a:rPr>
              <a:t> 0.201761</a:t>
            </a:r>
            <a:r>
              <a:rPr lang="ru-RU" dirty="0" smtClean="0">
                <a:solidFill>
                  <a:schemeClr val="bg1"/>
                </a:solidFill>
              </a:rPr>
              <a:t>). Таким образом, порядка 80% потребителей платят за электроэнергию по установленному тарифу в день или в месяц, без разделения «день-ночь». Этот факт, как раз был основным при исключении из работы </a:t>
            </a:r>
            <a:r>
              <a:rPr lang="ru-RU" dirty="0" err="1" smtClean="0">
                <a:solidFill>
                  <a:schemeClr val="bg1"/>
                </a:solidFill>
              </a:rPr>
              <a:t>датафреймов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i="1" dirty="0" smtClean="0">
                <a:solidFill>
                  <a:srgbClr val="99FFCC"/>
                </a:solidFill>
              </a:rPr>
              <a:t>halfhourly_dataset.zip </a:t>
            </a:r>
            <a:r>
              <a:rPr lang="ru-RU" i="1" dirty="0">
                <a:solidFill>
                  <a:srgbClr val="99FFCC"/>
                </a:solidFill>
              </a:rPr>
              <a:t>(данные, получаемые с к счётчика 1 раз в 30 минут</a:t>
            </a:r>
            <a:r>
              <a:rPr lang="ru-RU" i="1" dirty="0" smtClean="0">
                <a:solidFill>
                  <a:srgbClr val="99FFCC"/>
                </a:solidFill>
              </a:rPr>
              <a:t>). </a:t>
            </a:r>
          </a:p>
          <a:p>
            <a:r>
              <a:rPr lang="ru-RU" b="1" i="1" dirty="0" smtClean="0"/>
              <a:t>Вывод</a:t>
            </a:r>
            <a:r>
              <a:rPr lang="en-US" i="1" dirty="0" smtClean="0"/>
              <a:t>: </a:t>
            </a:r>
            <a:r>
              <a:rPr lang="ru-RU" sz="1450" b="1" i="1" dirty="0" smtClean="0"/>
              <a:t>Таким</a:t>
            </a:r>
            <a:r>
              <a:rPr lang="en-US" sz="1450" b="1" i="1" dirty="0" smtClean="0"/>
              <a:t> </a:t>
            </a:r>
            <a:r>
              <a:rPr lang="ru-RU" sz="1450" b="1" i="1" dirty="0" smtClean="0"/>
              <a:t>образом воронка для продаж счетчиков </a:t>
            </a:r>
            <a:r>
              <a:rPr lang="ru-RU" sz="1450" b="1" dirty="0" smtClean="0"/>
              <a:t>«</a:t>
            </a:r>
            <a:r>
              <a:rPr lang="ru-RU" sz="1450" b="1" dirty="0"/>
              <a:t>день-ночь</a:t>
            </a:r>
            <a:r>
              <a:rPr lang="ru-RU" sz="1450" b="1" dirty="0" smtClean="0"/>
              <a:t>» в Великобритании очень высок!</a:t>
            </a:r>
            <a:endParaRPr lang="ru-RU" sz="1450" b="1" i="1" dirty="0" smtClean="0"/>
          </a:p>
          <a:p>
            <a:r>
              <a:rPr lang="ru-RU" i="1" dirty="0" smtClean="0">
                <a:solidFill>
                  <a:srgbClr val="99FFCC"/>
                </a:solidFill>
              </a:rPr>
              <a:t>Мы решили сосредоточиться на общем потреблении электроэнергии по группам.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323528" y="2499742"/>
            <a:ext cx="873509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i="1" dirty="0" smtClean="0">
                <a:solidFill>
                  <a:srgbClr val="99FFCC"/>
                </a:solidFill>
              </a:rPr>
              <a:t>При анализе </a:t>
            </a:r>
            <a:r>
              <a:rPr lang="ru-RU" i="1" dirty="0">
                <a:solidFill>
                  <a:srgbClr val="99FFCC"/>
                </a:solidFill>
              </a:rPr>
              <a:t>групп согласно классификации </a:t>
            </a:r>
            <a:r>
              <a:rPr lang="en-US" i="1" dirty="0">
                <a:solidFill>
                  <a:srgbClr val="99FFCC"/>
                </a:solidFill>
              </a:rPr>
              <a:t>ACORN</a:t>
            </a:r>
            <a:r>
              <a:rPr lang="ru-RU" i="1" dirty="0">
                <a:solidFill>
                  <a:srgbClr val="99FFCC"/>
                </a:solidFill>
              </a:rPr>
              <a:t> мы </a:t>
            </a:r>
            <a:r>
              <a:rPr lang="ru-RU" i="1" dirty="0" smtClean="0">
                <a:solidFill>
                  <a:srgbClr val="99FFCC"/>
                </a:solidFill>
              </a:rPr>
              <a:t>выяснили, что из 19 групп проживающих в домах, 6 групп являются самыми популярными и составляют 74,2 % от всех.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• </a:t>
            </a:r>
            <a:r>
              <a:rPr lang="pt-BR" dirty="0" smtClean="0">
                <a:solidFill>
                  <a:schemeClr val="bg1"/>
                </a:solidFill>
              </a:rPr>
              <a:t>ACORN-E </a:t>
            </a:r>
            <a:r>
              <a:rPr lang="ru-RU" dirty="0" smtClean="0">
                <a:solidFill>
                  <a:schemeClr val="bg1"/>
                </a:solidFill>
              </a:rPr>
              <a:t>– </a:t>
            </a:r>
            <a:r>
              <a:rPr lang="pt-BR" dirty="0" smtClean="0">
                <a:solidFill>
                  <a:schemeClr val="bg1"/>
                </a:solidFill>
              </a:rPr>
              <a:t>28</a:t>
            </a:r>
            <a:r>
              <a:rPr lang="ru-RU" dirty="0">
                <a:solidFill>
                  <a:schemeClr val="bg1"/>
                </a:solidFill>
              </a:rPr>
              <a:t>,</a:t>
            </a:r>
            <a:r>
              <a:rPr lang="pt-BR" dirty="0" smtClean="0">
                <a:solidFill>
                  <a:schemeClr val="bg1"/>
                </a:solidFill>
              </a:rPr>
              <a:t>15</a:t>
            </a:r>
            <a:r>
              <a:rPr lang="ru-RU" dirty="0" smtClean="0">
                <a:solidFill>
                  <a:schemeClr val="bg1"/>
                </a:solidFill>
              </a:rPr>
              <a:t>% (молодые семьи с детьми в развивающихся микрорайонах)</a:t>
            </a:r>
            <a:r>
              <a:rPr lang="en-US" dirty="0" smtClean="0">
                <a:solidFill>
                  <a:schemeClr val="bg1"/>
                </a:solidFill>
              </a:rPr>
              <a:t>;</a:t>
            </a:r>
            <a:endParaRPr lang="ru-RU" dirty="0" smtClean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• </a:t>
            </a:r>
            <a:r>
              <a:rPr lang="pt-BR" dirty="0" smtClean="0">
                <a:solidFill>
                  <a:schemeClr val="bg1"/>
                </a:solidFill>
              </a:rPr>
              <a:t>ACORN-Q </a:t>
            </a:r>
            <a:r>
              <a:rPr lang="ru-RU" dirty="0">
                <a:solidFill>
                  <a:schemeClr val="bg1"/>
                </a:solidFill>
              </a:rPr>
              <a:t>– </a:t>
            </a:r>
            <a:r>
              <a:rPr lang="pt-BR" dirty="0" smtClean="0">
                <a:solidFill>
                  <a:schemeClr val="bg1"/>
                </a:solidFill>
              </a:rPr>
              <a:t>14</a:t>
            </a:r>
            <a:r>
              <a:rPr lang="ru-RU" dirty="0" smtClean="0">
                <a:solidFill>
                  <a:schemeClr val="bg1"/>
                </a:solidFill>
              </a:rPr>
              <a:t>,</a:t>
            </a:r>
            <a:r>
              <a:rPr lang="pt-BR" dirty="0" smtClean="0">
                <a:solidFill>
                  <a:schemeClr val="bg1"/>
                </a:solidFill>
              </a:rPr>
              <a:t>92</a:t>
            </a:r>
            <a:r>
              <a:rPr lang="ru-RU" dirty="0" smtClean="0">
                <a:solidFill>
                  <a:schemeClr val="bg1"/>
                </a:solidFill>
              </a:rPr>
              <a:t>% (семьи с трудной жизненной ситуацией)</a:t>
            </a:r>
            <a:r>
              <a:rPr lang="en-US" dirty="0" smtClean="0">
                <a:solidFill>
                  <a:schemeClr val="bg1"/>
                </a:solidFill>
              </a:rPr>
              <a:t>;</a:t>
            </a:r>
            <a:endParaRPr lang="ru-RU" dirty="0" smtClean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• </a:t>
            </a:r>
            <a:r>
              <a:rPr lang="pt-BR" dirty="0" smtClean="0">
                <a:solidFill>
                  <a:schemeClr val="bg1"/>
                </a:solidFill>
              </a:rPr>
              <a:t>ACORN-F </a:t>
            </a:r>
            <a:r>
              <a:rPr lang="ru-RU" dirty="0">
                <a:solidFill>
                  <a:schemeClr val="bg1"/>
                </a:solidFill>
              </a:rPr>
              <a:t>– </a:t>
            </a:r>
            <a:r>
              <a:rPr lang="pt-BR" dirty="0" smtClean="0">
                <a:solidFill>
                  <a:schemeClr val="bg1"/>
                </a:solidFill>
              </a:rPr>
              <a:t>12</a:t>
            </a:r>
            <a:r>
              <a:rPr lang="ru-RU" dirty="0" smtClean="0">
                <a:solidFill>
                  <a:schemeClr val="bg1"/>
                </a:solidFill>
              </a:rPr>
              <a:t>,</a:t>
            </a:r>
            <a:r>
              <a:rPr lang="pt-BR" dirty="0" smtClean="0">
                <a:solidFill>
                  <a:schemeClr val="bg1"/>
                </a:solidFill>
              </a:rPr>
              <a:t>28</a:t>
            </a:r>
            <a:r>
              <a:rPr lang="ru-RU" dirty="0">
                <a:solidFill>
                  <a:schemeClr val="bg1"/>
                </a:solidFill>
              </a:rPr>
              <a:t>% </a:t>
            </a:r>
            <a:r>
              <a:rPr lang="ru-RU" dirty="0" smtClean="0">
                <a:solidFill>
                  <a:schemeClr val="bg1"/>
                </a:solidFill>
              </a:rPr>
              <a:t>(сельские общины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ru-RU" dirty="0" smtClean="0">
                <a:solidFill>
                  <a:schemeClr val="bg1"/>
                </a:solidFill>
              </a:rPr>
              <a:t>фермы </a:t>
            </a:r>
            <a:r>
              <a:rPr lang="ru-RU" dirty="0">
                <a:solidFill>
                  <a:schemeClr val="bg1"/>
                </a:solidFill>
              </a:rPr>
              <a:t>и коттеджи</a:t>
            </a:r>
            <a:r>
              <a:rPr lang="ru-RU" dirty="0" smtClean="0">
                <a:solidFill>
                  <a:schemeClr val="bg1"/>
                </a:solidFill>
              </a:rPr>
              <a:t>)</a:t>
            </a:r>
            <a:r>
              <a:rPr lang="en-US" dirty="0" smtClean="0">
                <a:solidFill>
                  <a:schemeClr val="bg1"/>
                </a:solidFill>
              </a:rPr>
              <a:t>;</a:t>
            </a:r>
            <a:endParaRPr lang="ru-RU" dirty="0" smtClean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• </a:t>
            </a:r>
            <a:r>
              <a:rPr lang="pt-BR" dirty="0" smtClean="0">
                <a:solidFill>
                  <a:schemeClr val="bg1"/>
                </a:solidFill>
              </a:rPr>
              <a:t>ACORN-H </a:t>
            </a:r>
            <a:r>
              <a:rPr lang="ru-RU" dirty="0">
                <a:solidFill>
                  <a:schemeClr val="bg1"/>
                </a:solidFill>
              </a:rPr>
              <a:t>– </a:t>
            </a:r>
            <a:r>
              <a:rPr lang="pt-BR" dirty="0" smtClean="0">
                <a:solidFill>
                  <a:schemeClr val="bg1"/>
                </a:solidFill>
              </a:rPr>
              <a:t>8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  <a:r>
              <a:rPr lang="pt-BR" dirty="0" smtClean="0">
                <a:solidFill>
                  <a:schemeClr val="bg1"/>
                </a:solidFill>
              </a:rPr>
              <a:t>17</a:t>
            </a:r>
            <a:r>
              <a:rPr lang="ru-RU" dirty="0" smtClean="0">
                <a:solidFill>
                  <a:schemeClr val="bg1"/>
                </a:solidFill>
              </a:rPr>
              <a:t>%</a:t>
            </a:r>
            <a:r>
              <a:rPr lang="en-US" dirty="0" smtClean="0">
                <a:solidFill>
                  <a:schemeClr val="bg1"/>
                </a:solidFill>
              </a:rPr>
              <a:t> (</a:t>
            </a:r>
            <a:r>
              <a:rPr lang="ru-RU" dirty="0">
                <a:solidFill>
                  <a:schemeClr val="bg1"/>
                </a:solidFill>
              </a:rPr>
              <a:t>сложившиеся </a:t>
            </a:r>
            <a:r>
              <a:rPr lang="ru-RU" dirty="0" smtClean="0">
                <a:solidFill>
                  <a:schemeClr val="bg1"/>
                </a:solidFill>
              </a:rPr>
              <a:t>пригороды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smtClean="0">
                <a:solidFill>
                  <a:schemeClr val="bg1"/>
                </a:solidFill>
              </a:rPr>
              <a:t>с семьями со средним заработком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r>
              <a:rPr lang="en-US" dirty="0">
                <a:solidFill>
                  <a:schemeClr val="bg1"/>
                </a:solidFill>
              </a:rPr>
              <a:t>;</a:t>
            </a:r>
            <a:endParaRPr lang="ru-RU" dirty="0" smtClean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•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pt-BR" dirty="0" smtClean="0">
                <a:solidFill>
                  <a:schemeClr val="bg1"/>
                </a:solidFill>
              </a:rPr>
              <a:t>ACORN-L </a:t>
            </a:r>
            <a:r>
              <a:rPr lang="ru-RU" dirty="0">
                <a:solidFill>
                  <a:schemeClr val="bg1"/>
                </a:solidFill>
              </a:rPr>
              <a:t>– </a:t>
            </a:r>
            <a:r>
              <a:rPr lang="pt-BR" dirty="0" smtClean="0">
                <a:solidFill>
                  <a:schemeClr val="bg1"/>
                </a:solidFill>
              </a:rPr>
              <a:t>6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  <a:r>
              <a:rPr lang="pt-BR" dirty="0" smtClean="0">
                <a:solidFill>
                  <a:schemeClr val="bg1"/>
                </a:solidFill>
              </a:rPr>
              <a:t>14</a:t>
            </a:r>
            <a:r>
              <a:rPr lang="ru-RU" dirty="0">
                <a:solidFill>
                  <a:schemeClr val="bg1"/>
                </a:solidFill>
              </a:rPr>
              <a:t>% (недорогие квартиры в пригородных </a:t>
            </a:r>
            <a:r>
              <a:rPr lang="ru-RU" dirty="0" smtClean="0">
                <a:solidFill>
                  <a:schemeClr val="bg1"/>
                </a:solidFill>
              </a:rPr>
              <a:t>районах с мигрантами)</a:t>
            </a:r>
            <a:r>
              <a:rPr lang="en-US" dirty="0" smtClean="0">
                <a:solidFill>
                  <a:schemeClr val="bg1"/>
                </a:solidFill>
              </a:rPr>
              <a:t>;</a:t>
            </a:r>
            <a:endParaRPr lang="ru-RU" dirty="0" smtClean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• </a:t>
            </a:r>
            <a:r>
              <a:rPr lang="pt-BR" dirty="0" smtClean="0">
                <a:solidFill>
                  <a:schemeClr val="bg1"/>
                </a:solidFill>
              </a:rPr>
              <a:t>ACORN-D </a:t>
            </a:r>
            <a:r>
              <a:rPr lang="ru-RU" dirty="0" smtClean="0">
                <a:solidFill>
                  <a:schemeClr val="bg1"/>
                </a:solidFill>
              </a:rPr>
              <a:t>–</a:t>
            </a:r>
            <a:r>
              <a:rPr lang="pt-BR" dirty="0" smtClean="0">
                <a:solidFill>
                  <a:schemeClr val="bg1"/>
                </a:solidFill>
              </a:rPr>
              <a:t>5</a:t>
            </a:r>
            <a:r>
              <a:rPr lang="ru-RU" dirty="0" smtClean="0">
                <a:solidFill>
                  <a:schemeClr val="bg1"/>
                </a:solidFill>
              </a:rPr>
              <a:t>,</a:t>
            </a:r>
            <a:r>
              <a:rPr lang="pt-BR" dirty="0" smtClean="0">
                <a:solidFill>
                  <a:schemeClr val="bg1"/>
                </a:solidFill>
              </a:rPr>
              <a:t>24</a:t>
            </a:r>
            <a:r>
              <a:rPr lang="ru-RU" dirty="0" smtClean="0">
                <a:solidFill>
                  <a:schemeClr val="bg1"/>
                </a:solidFill>
              </a:rPr>
              <a:t>%</a:t>
            </a:r>
            <a:r>
              <a:rPr lang="en-US" dirty="0" smtClean="0">
                <a:solidFill>
                  <a:schemeClr val="bg1"/>
                </a:solidFill>
              </a:rPr>
              <a:t> (</a:t>
            </a:r>
            <a:r>
              <a:rPr lang="ru-RU" dirty="0" smtClean="0">
                <a:solidFill>
                  <a:schemeClr val="bg1"/>
                </a:solidFill>
              </a:rPr>
              <a:t>наемные профессионалы в центре города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т</a:t>
            </a:r>
            <a:r>
              <a:rPr lang="ru-RU" dirty="0" err="1" smtClean="0">
                <a:solidFill>
                  <a:schemeClr val="bg1"/>
                </a:solidFill>
              </a:rPr>
              <a:t>аунхаусы</a:t>
            </a:r>
            <a:r>
              <a:rPr lang="ru-RU" dirty="0" smtClean="0">
                <a:solidFill>
                  <a:schemeClr val="bg1"/>
                </a:solidFill>
              </a:rPr>
              <a:t> и квартиры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endParaRPr lang="ru-RU" dirty="0">
              <a:solidFill>
                <a:schemeClr val="bg1"/>
              </a:solidFill>
            </a:endParaRPr>
          </a:p>
          <a:p>
            <a:pPr lvl="0"/>
            <a:endParaRPr lang="en-US" dirty="0">
              <a:solidFill>
                <a:schemeClr val="bg1"/>
              </a:solidFill>
            </a:endParaRPr>
          </a:p>
          <a:p>
            <a:pPr lvl="0"/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98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images.wallpaperscraft.ru/image/london_velikobritaniya_ogni_goroda_most_vid_sverkhu_118693_1280x7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80" y="-15528"/>
            <a:ext cx="9282174" cy="522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0" y="-1290"/>
            <a:ext cx="9273294" cy="5257586"/>
          </a:xfrm>
          <a:prstGeom prst="rect">
            <a:avLst/>
          </a:prstGeom>
          <a:solidFill>
            <a:schemeClr val="bg1">
              <a:lumMod val="5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354217" y="-20538"/>
            <a:ext cx="3756368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solidFill>
                  <a:schemeClr val="bg1"/>
                </a:solidFill>
              </a:rPr>
              <a:t>При анализе энергопотребления по 6 популярным группам </a:t>
            </a:r>
            <a:r>
              <a:rPr lang="pt-BR" sz="1600" dirty="0" smtClean="0">
                <a:solidFill>
                  <a:schemeClr val="bg1"/>
                </a:solidFill>
              </a:rPr>
              <a:t>ACORN</a:t>
            </a:r>
            <a:r>
              <a:rPr lang="ru-RU" sz="1600" dirty="0" smtClean="0">
                <a:solidFill>
                  <a:schemeClr val="bg1"/>
                </a:solidFill>
              </a:rPr>
              <a:t> получилось, что –за период с ноября 2011-февраль 2014 г. уровень </a:t>
            </a:r>
            <a:r>
              <a:rPr lang="ru-RU" sz="1600" dirty="0">
                <a:solidFill>
                  <a:schemeClr val="bg1"/>
                </a:solidFill>
              </a:rPr>
              <a:t>потребления электроэнергии жителями </a:t>
            </a:r>
            <a:r>
              <a:rPr lang="ru-RU" sz="1600" dirty="0" smtClean="0">
                <a:solidFill>
                  <a:schemeClr val="bg1"/>
                </a:solidFill>
              </a:rPr>
              <a:t>зависят от экономического статуса владельцев домов/квартир и никак не соответствует количеству таких жителей. Рейтинг получился следующий</a:t>
            </a:r>
            <a:r>
              <a:rPr lang="en-US" sz="1600" dirty="0" smtClean="0">
                <a:solidFill>
                  <a:schemeClr val="bg1"/>
                </a:solidFill>
              </a:rPr>
              <a:t>:</a:t>
            </a:r>
            <a:endParaRPr lang="ru-RU" sz="1600" dirty="0" smtClean="0">
              <a:solidFill>
                <a:schemeClr val="bg1"/>
              </a:solidFill>
            </a:endParaRPr>
          </a:p>
          <a:p>
            <a:pPr marL="342900" indent="-342900">
              <a:buAutoNum type="arabicParenR"/>
            </a:pPr>
            <a:r>
              <a:rPr lang="pt-BR" sz="1600" dirty="0" smtClean="0">
                <a:solidFill>
                  <a:srgbClr val="99FFCC"/>
                </a:solidFill>
              </a:rPr>
              <a:t>ACORN-E</a:t>
            </a:r>
            <a:r>
              <a:rPr lang="ru-RU" sz="1600" dirty="0" smtClean="0">
                <a:solidFill>
                  <a:srgbClr val="99FFCC"/>
                </a:solidFill>
              </a:rPr>
              <a:t>– </a:t>
            </a:r>
            <a:r>
              <a:rPr lang="pt-BR" sz="1600" dirty="0">
                <a:solidFill>
                  <a:srgbClr val="99FFCC"/>
                </a:solidFill>
              </a:rPr>
              <a:t>28,15%</a:t>
            </a:r>
            <a:r>
              <a:rPr lang="ru-RU" sz="1600" dirty="0" smtClean="0">
                <a:solidFill>
                  <a:srgbClr val="99FFCC"/>
                </a:solidFill>
              </a:rPr>
              <a:t>(молодые семьи с детьми)</a:t>
            </a:r>
            <a:r>
              <a:rPr lang="en-US" sz="1600" dirty="0" smtClean="0">
                <a:solidFill>
                  <a:srgbClr val="99FFCC"/>
                </a:solidFill>
              </a:rPr>
              <a:t>; </a:t>
            </a:r>
          </a:p>
          <a:p>
            <a:pPr marL="342900" indent="-342900">
              <a:buFontTx/>
              <a:buAutoNum type="arabicParenR"/>
            </a:pPr>
            <a:r>
              <a:rPr lang="pt-BR" sz="1600" dirty="0">
                <a:solidFill>
                  <a:srgbClr val="99FFCC"/>
                </a:solidFill>
              </a:rPr>
              <a:t>ACORN-F </a:t>
            </a:r>
            <a:r>
              <a:rPr lang="ru-RU" sz="1600" dirty="0">
                <a:solidFill>
                  <a:srgbClr val="99FFCC"/>
                </a:solidFill>
              </a:rPr>
              <a:t>– </a:t>
            </a:r>
            <a:r>
              <a:rPr lang="pt-BR" sz="1600" dirty="0">
                <a:solidFill>
                  <a:srgbClr val="99FFCC"/>
                </a:solidFill>
              </a:rPr>
              <a:t>12</a:t>
            </a:r>
            <a:r>
              <a:rPr lang="ru-RU" sz="1600" dirty="0">
                <a:solidFill>
                  <a:srgbClr val="99FFCC"/>
                </a:solidFill>
              </a:rPr>
              <a:t>,</a:t>
            </a:r>
            <a:r>
              <a:rPr lang="pt-BR" sz="1600" dirty="0">
                <a:solidFill>
                  <a:srgbClr val="99FFCC"/>
                </a:solidFill>
              </a:rPr>
              <a:t>28</a:t>
            </a:r>
            <a:r>
              <a:rPr lang="ru-RU" sz="1600" dirty="0">
                <a:solidFill>
                  <a:srgbClr val="99FFCC"/>
                </a:solidFill>
              </a:rPr>
              <a:t>% (сельские общины)</a:t>
            </a:r>
            <a:r>
              <a:rPr lang="en-US" sz="1600" dirty="0">
                <a:solidFill>
                  <a:srgbClr val="99FFCC"/>
                </a:solidFill>
              </a:rPr>
              <a:t>;</a:t>
            </a:r>
          </a:p>
          <a:p>
            <a:pPr marL="342900" indent="-342900">
              <a:buAutoNum type="arabicParenR"/>
            </a:pPr>
            <a:r>
              <a:rPr lang="pt-BR" sz="1600" dirty="0" smtClean="0">
                <a:solidFill>
                  <a:srgbClr val="99FFCC"/>
                </a:solidFill>
              </a:rPr>
              <a:t>ACORN-D </a:t>
            </a:r>
            <a:r>
              <a:rPr lang="ru-RU" sz="1600" dirty="0">
                <a:solidFill>
                  <a:srgbClr val="99FFCC"/>
                </a:solidFill>
              </a:rPr>
              <a:t>–</a:t>
            </a:r>
            <a:r>
              <a:rPr lang="pt-BR" sz="1600" dirty="0">
                <a:solidFill>
                  <a:srgbClr val="99FFCC"/>
                </a:solidFill>
              </a:rPr>
              <a:t>5</a:t>
            </a:r>
            <a:r>
              <a:rPr lang="ru-RU" sz="1600" dirty="0">
                <a:solidFill>
                  <a:srgbClr val="99FFCC"/>
                </a:solidFill>
              </a:rPr>
              <a:t>,</a:t>
            </a:r>
            <a:r>
              <a:rPr lang="pt-BR" sz="1600" dirty="0">
                <a:solidFill>
                  <a:srgbClr val="99FFCC"/>
                </a:solidFill>
              </a:rPr>
              <a:t>24</a:t>
            </a:r>
            <a:r>
              <a:rPr lang="ru-RU" sz="1600" dirty="0">
                <a:solidFill>
                  <a:srgbClr val="99FFCC"/>
                </a:solidFill>
              </a:rPr>
              <a:t>%</a:t>
            </a:r>
            <a:r>
              <a:rPr lang="en-US" sz="1600" dirty="0">
                <a:solidFill>
                  <a:srgbClr val="99FFCC"/>
                </a:solidFill>
              </a:rPr>
              <a:t> (</a:t>
            </a:r>
            <a:r>
              <a:rPr lang="ru-RU" sz="1600" dirty="0">
                <a:solidFill>
                  <a:srgbClr val="99FFCC"/>
                </a:solidFill>
              </a:rPr>
              <a:t>наемные </a:t>
            </a:r>
            <a:r>
              <a:rPr lang="ru-RU" sz="1600" dirty="0" smtClean="0">
                <a:solidFill>
                  <a:srgbClr val="99FFCC"/>
                </a:solidFill>
              </a:rPr>
              <a:t>профессионалы</a:t>
            </a:r>
            <a:r>
              <a:rPr lang="en-US" sz="1600" dirty="0" smtClean="0">
                <a:solidFill>
                  <a:srgbClr val="99FFCC"/>
                </a:solidFill>
              </a:rPr>
              <a:t> </a:t>
            </a:r>
            <a:r>
              <a:rPr lang="ru-RU" sz="1600" dirty="0" smtClean="0">
                <a:solidFill>
                  <a:srgbClr val="99FFCC"/>
                </a:solidFill>
              </a:rPr>
              <a:t>в центре)</a:t>
            </a:r>
            <a:r>
              <a:rPr lang="en-US" sz="1600" dirty="0" smtClean="0">
                <a:solidFill>
                  <a:srgbClr val="99FFCC"/>
                </a:solidFill>
              </a:rPr>
              <a:t>;</a:t>
            </a:r>
          </a:p>
          <a:p>
            <a:pPr marL="342900" indent="-342900">
              <a:buAutoNum type="arabicParenR"/>
            </a:pPr>
            <a:r>
              <a:rPr lang="pt-BR" sz="1600" dirty="0" smtClean="0">
                <a:solidFill>
                  <a:srgbClr val="99FFCC"/>
                </a:solidFill>
              </a:rPr>
              <a:t>ACORN-L </a:t>
            </a:r>
            <a:r>
              <a:rPr lang="ru-RU" sz="1600" dirty="0">
                <a:solidFill>
                  <a:srgbClr val="99FFCC"/>
                </a:solidFill>
              </a:rPr>
              <a:t>– </a:t>
            </a:r>
            <a:r>
              <a:rPr lang="pt-BR" sz="1600" dirty="0">
                <a:solidFill>
                  <a:srgbClr val="99FFCC"/>
                </a:solidFill>
              </a:rPr>
              <a:t>6</a:t>
            </a:r>
            <a:r>
              <a:rPr lang="ru-RU" sz="1600" dirty="0">
                <a:solidFill>
                  <a:srgbClr val="99FFCC"/>
                </a:solidFill>
              </a:rPr>
              <a:t>.</a:t>
            </a:r>
            <a:r>
              <a:rPr lang="pt-BR" sz="1600" dirty="0">
                <a:solidFill>
                  <a:srgbClr val="99FFCC"/>
                </a:solidFill>
              </a:rPr>
              <a:t>14</a:t>
            </a:r>
            <a:r>
              <a:rPr lang="ru-RU" sz="1600" dirty="0">
                <a:solidFill>
                  <a:srgbClr val="99FFCC"/>
                </a:solidFill>
              </a:rPr>
              <a:t>% (недорогие квартиры </a:t>
            </a:r>
            <a:r>
              <a:rPr lang="ru-RU" sz="1600" dirty="0" smtClean="0">
                <a:solidFill>
                  <a:srgbClr val="99FFCC"/>
                </a:solidFill>
              </a:rPr>
              <a:t>с </a:t>
            </a:r>
            <a:r>
              <a:rPr lang="ru-RU" sz="1600" dirty="0">
                <a:solidFill>
                  <a:srgbClr val="99FFCC"/>
                </a:solidFill>
              </a:rPr>
              <a:t>мигрантами</a:t>
            </a:r>
            <a:r>
              <a:rPr lang="ru-RU" sz="1600" dirty="0" smtClean="0">
                <a:solidFill>
                  <a:srgbClr val="99FFCC"/>
                </a:solidFill>
              </a:rPr>
              <a:t>)</a:t>
            </a:r>
            <a:r>
              <a:rPr lang="en-US" sz="1600" dirty="0" smtClean="0">
                <a:solidFill>
                  <a:srgbClr val="99FFCC"/>
                </a:solidFill>
              </a:rPr>
              <a:t>;</a:t>
            </a:r>
            <a:r>
              <a:rPr lang="pt-BR" sz="1600" dirty="0">
                <a:solidFill>
                  <a:srgbClr val="99FFCC"/>
                </a:solidFill>
              </a:rPr>
              <a:t> </a:t>
            </a:r>
            <a:endParaRPr lang="pt-BR" sz="1600" dirty="0" smtClean="0">
              <a:solidFill>
                <a:srgbClr val="99FFCC"/>
              </a:solidFill>
            </a:endParaRPr>
          </a:p>
          <a:p>
            <a:pPr marL="342900" indent="-342900">
              <a:buAutoNum type="arabicParenR"/>
            </a:pPr>
            <a:r>
              <a:rPr lang="pt-BR" sz="1600" dirty="0" smtClean="0">
                <a:solidFill>
                  <a:srgbClr val="99FFCC"/>
                </a:solidFill>
              </a:rPr>
              <a:t>ACORN-Q </a:t>
            </a:r>
            <a:r>
              <a:rPr lang="ru-RU" sz="1600" dirty="0">
                <a:solidFill>
                  <a:srgbClr val="99FFCC"/>
                </a:solidFill>
              </a:rPr>
              <a:t>– </a:t>
            </a:r>
            <a:r>
              <a:rPr lang="pt-BR" sz="1600" dirty="0">
                <a:solidFill>
                  <a:srgbClr val="99FFCC"/>
                </a:solidFill>
              </a:rPr>
              <a:t>14</a:t>
            </a:r>
            <a:r>
              <a:rPr lang="ru-RU" sz="1600" dirty="0">
                <a:solidFill>
                  <a:srgbClr val="99FFCC"/>
                </a:solidFill>
              </a:rPr>
              <a:t>,</a:t>
            </a:r>
            <a:r>
              <a:rPr lang="pt-BR" sz="1600" dirty="0">
                <a:solidFill>
                  <a:srgbClr val="99FFCC"/>
                </a:solidFill>
              </a:rPr>
              <a:t>92</a:t>
            </a:r>
            <a:r>
              <a:rPr lang="ru-RU" sz="1600" dirty="0">
                <a:solidFill>
                  <a:srgbClr val="99FFCC"/>
                </a:solidFill>
              </a:rPr>
              <a:t>% (семьи с трудной жизненной ситуацией</a:t>
            </a:r>
            <a:r>
              <a:rPr lang="ru-RU" sz="1600" dirty="0" smtClean="0">
                <a:solidFill>
                  <a:srgbClr val="99FFCC"/>
                </a:solidFill>
              </a:rPr>
              <a:t>)</a:t>
            </a:r>
            <a:r>
              <a:rPr lang="pt-BR" sz="1600" dirty="0">
                <a:solidFill>
                  <a:srgbClr val="99FFCC"/>
                </a:solidFill>
              </a:rPr>
              <a:t> </a:t>
            </a:r>
            <a:endParaRPr lang="pt-BR" sz="1600" dirty="0" smtClean="0">
              <a:solidFill>
                <a:srgbClr val="99FFCC"/>
              </a:solidFill>
            </a:endParaRPr>
          </a:p>
          <a:p>
            <a:pPr marL="342900" indent="-342900">
              <a:buAutoNum type="arabicParenR"/>
            </a:pPr>
            <a:r>
              <a:rPr lang="pt-BR" sz="1600" dirty="0" smtClean="0">
                <a:solidFill>
                  <a:srgbClr val="99FFCC"/>
                </a:solidFill>
              </a:rPr>
              <a:t> ACORN-H </a:t>
            </a:r>
            <a:r>
              <a:rPr lang="ru-RU" sz="1600" dirty="0">
                <a:solidFill>
                  <a:srgbClr val="99FFCC"/>
                </a:solidFill>
              </a:rPr>
              <a:t>– </a:t>
            </a:r>
            <a:r>
              <a:rPr lang="pt-BR" sz="1600" dirty="0">
                <a:solidFill>
                  <a:srgbClr val="99FFCC"/>
                </a:solidFill>
              </a:rPr>
              <a:t>8</a:t>
            </a:r>
            <a:r>
              <a:rPr lang="ru-RU" sz="1600" dirty="0">
                <a:solidFill>
                  <a:srgbClr val="99FFCC"/>
                </a:solidFill>
              </a:rPr>
              <a:t>.</a:t>
            </a:r>
            <a:r>
              <a:rPr lang="pt-BR" sz="1600" dirty="0">
                <a:solidFill>
                  <a:srgbClr val="99FFCC"/>
                </a:solidFill>
              </a:rPr>
              <a:t>17</a:t>
            </a:r>
            <a:r>
              <a:rPr lang="ru-RU" sz="1600" dirty="0">
                <a:solidFill>
                  <a:srgbClr val="99FFCC"/>
                </a:solidFill>
              </a:rPr>
              <a:t>%</a:t>
            </a:r>
            <a:r>
              <a:rPr lang="en-US" sz="1600" dirty="0">
                <a:solidFill>
                  <a:srgbClr val="99FFCC"/>
                </a:solidFill>
              </a:rPr>
              <a:t> </a:t>
            </a:r>
            <a:r>
              <a:rPr lang="en-US" sz="1600" dirty="0" smtClean="0">
                <a:solidFill>
                  <a:srgbClr val="99FFCC"/>
                </a:solidFill>
              </a:rPr>
              <a:t>(</a:t>
            </a:r>
            <a:r>
              <a:rPr lang="ru-RU" sz="1600" dirty="0" smtClean="0">
                <a:solidFill>
                  <a:srgbClr val="99FFCC"/>
                </a:solidFill>
              </a:rPr>
              <a:t>семьями </a:t>
            </a:r>
            <a:r>
              <a:rPr lang="ru-RU" sz="1600" dirty="0">
                <a:solidFill>
                  <a:srgbClr val="99FFCC"/>
                </a:solidFill>
              </a:rPr>
              <a:t>со средним </a:t>
            </a:r>
            <a:r>
              <a:rPr lang="ru-RU" sz="1600" dirty="0" smtClean="0">
                <a:solidFill>
                  <a:srgbClr val="99FFCC"/>
                </a:solidFill>
              </a:rPr>
              <a:t>заработком</a:t>
            </a:r>
            <a:r>
              <a:rPr lang="en-US" sz="1600" dirty="0" smtClean="0">
                <a:solidFill>
                  <a:srgbClr val="99FFCC"/>
                </a:solidFill>
              </a:rPr>
              <a:t>)</a:t>
            </a:r>
            <a:endParaRPr lang="en-US" sz="1600" dirty="0">
              <a:solidFill>
                <a:srgbClr val="99FFCC"/>
              </a:solidFill>
            </a:endParaRPr>
          </a:p>
          <a:p>
            <a:pPr lvl="0"/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24350" t="48560" r="28215" b="26240"/>
          <a:stretch/>
        </p:blipFill>
        <p:spPr>
          <a:xfrm>
            <a:off x="188260" y="627534"/>
            <a:ext cx="5112568" cy="188639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l="24351" t="48560" r="28400" b="25520"/>
          <a:stretch/>
        </p:blipFill>
        <p:spPr>
          <a:xfrm>
            <a:off x="119232" y="2859782"/>
            <a:ext cx="5089113" cy="1771778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174573" y="128456"/>
            <a:ext cx="5152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 smtClean="0">
                <a:solidFill>
                  <a:srgbClr val="99FFCC"/>
                </a:solidFill>
              </a:rPr>
              <a:t>Сравнения 6 групп </a:t>
            </a:r>
            <a:r>
              <a:rPr lang="en-US" i="1" dirty="0" smtClean="0">
                <a:solidFill>
                  <a:srgbClr val="99FFCC"/>
                </a:solidFill>
              </a:rPr>
              <a:t>ACORN</a:t>
            </a:r>
            <a:r>
              <a:rPr lang="ru-RU" i="1" dirty="0" smtClean="0">
                <a:solidFill>
                  <a:srgbClr val="99FFCC"/>
                </a:solidFill>
              </a:rPr>
              <a:t> по энергопотреблению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34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puteshestvenik.ru/wp-content/uploads/2016/09/lond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15" y="-23263"/>
            <a:ext cx="9027585" cy="507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0" y="-1290"/>
            <a:ext cx="9273294" cy="5257586"/>
          </a:xfrm>
          <a:prstGeom prst="rect">
            <a:avLst/>
          </a:prstGeom>
          <a:solidFill>
            <a:schemeClr val="bg1">
              <a:lumMod val="5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24350" t="48560" r="28215" b="26240"/>
          <a:stretch/>
        </p:blipFill>
        <p:spPr>
          <a:xfrm>
            <a:off x="188260" y="627534"/>
            <a:ext cx="5112568" cy="188639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l="24351" t="48560" r="28400" b="25520"/>
          <a:stretch/>
        </p:blipFill>
        <p:spPr>
          <a:xfrm>
            <a:off x="119232" y="2859782"/>
            <a:ext cx="5089113" cy="1771778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5354217" y="-20538"/>
            <a:ext cx="375636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dirty="0" smtClean="0">
                <a:solidFill>
                  <a:schemeClr val="bg1"/>
                </a:solidFill>
              </a:rPr>
              <a:t>Причем если обратить на динамику потребления очень четко видно </a:t>
            </a:r>
            <a:r>
              <a:rPr lang="ru-RU" dirty="0" err="1">
                <a:solidFill>
                  <a:schemeClr val="bg1"/>
                </a:solidFill>
              </a:rPr>
              <a:t>синусоидную</a:t>
            </a:r>
            <a:r>
              <a:rPr lang="ru-RU" dirty="0">
                <a:solidFill>
                  <a:schemeClr val="bg1"/>
                </a:solidFill>
              </a:rPr>
              <a:t> кривую в зависимости от сезона (зима-лето</a:t>
            </a:r>
            <a:r>
              <a:rPr lang="ru-RU" dirty="0" smtClean="0">
                <a:solidFill>
                  <a:schemeClr val="bg1"/>
                </a:solidFill>
              </a:rPr>
              <a:t>). Также видно, что до апреля 2012 года энергопотребление по всем категориям было ниже (до 2 млн кВт в сутки), а с мая 2012 года идет увеличения энергопотребления по всем категориям в 2-8 раза (до 8</a:t>
            </a:r>
            <a:r>
              <a:rPr lang="ru-RU" dirty="0">
                <a:solidFill>
                  <a:schemeClr val="bg1"/>
                </a:solidFill>
              </a:rPr>
              <a:t> млн </a:t>
            </a:r>
            <a:r>
              <a:rPr lang="ru-RU" dirty="0" smtClean="0">
                <a:solidFill>
                  <a:schemeClr val="bg1"/>
                </a:solidFill>
              </a:rPr>
              <a:t>кВт</a:t>
            </a:r>
            <a:r>
              <a:rPr lang="ru-RU" dirty="0">
                <a:solidFill>
                  <a:schemeClr val="bg1"/>
                </a:solidFill>
              </a:rPr>
              <a:t> в сутки</a:t>
            </a:r>
            <a:r>
              <a:rPr lang="ru-RU" dirty="0" smtClean="0">
                <a:solidFill>
                  <a:schemeClr val="bg1"/>
                </a:solidFill>
              </a:rPr>
              <a:t>), в зависимости от периода. </a:t>
            </a:r>
          </a:p>
          <a:p>
            <a:pPr lvl="0"/>
            <a:r>
              <a:rPr lang="ru-RU" dirty="0" smtClean="0">
                <a:solidFill>
                  <a:schemeClr val="bg1"/>
                </a:solidFill>
              </a:rPr>
              <a:t>Активное использование электроприборов с 2011 года возможно объяснить покупкой/вводом в эксплантацию данных домов и заселением жителей.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74573" y="128456"/>
            <a:ext cx="5152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 smtClean="0">
                <a:solidFill>
                  <a:srgbClr val="99FFCC"/>
                </a:solidFill>
              </a:rPr>
              <a:t>Сравнения 6 групп </a:t>
            </a:r>
            <a:r>
              <a:rPr lang="en-US" i="1" dirty="0" smtClean="0">
                <a:solidFill>
                  <a:srgbClr val="99FFCC"/>
                </a:solidFill>
              </a:rPr>
              <a:t>ACORN</a:t>
            </a:r>
            <a:r>
              <a:rPr lang="ru-RU" i="1" dirty="0" smtClean="0">
                <a:solidFill>
                  <a:srgbClr val="99FFCC"/>
                </a:solidFill>
              </a:rPr>
              <a:t> по энергопотреблению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2855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mignews.com.ua/modules/news/images/articles/photo/changing/4517312-khudozhnik-pokazal-stolicu-britanii-s-v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6"/>
          <a:stretch/>
        </p:blipFill>
        <p:spPr bwMode="auto">
          <a:xfrm>
            <a:off x="18256" y="-20538"/>
            <a:ext cx="9273294" cy="527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0" y="-1290"/>
            <a:ext cx="9273294" cy="5257586"/>
          </a:xfrm>
          <a:prstGeom prst="rect">
            <a:avLst/>
          </a:prstGeom>
          <a:solidFill>
            <a:schemeClr val="bg1">
              <a:lumMod val="5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l="20909" t="50909" r="34546" b="24363"/>
          <a:stretch/>
        </p:blipFill>
        <p:spPr>
          <a:xfrm>
            <a:off x="35496" y="3552131"/>
            <a:ext cx="4853639" cy="168391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/>
          <a:srcRect l="20750" t="51440" r="37851" b="24800"/>
          <a:stretch/>
        </p:blipFill>
        <p:spPr>
          <a:xfrm>
            <a:off x="42045" y="1635646"/>
            <a:ext cx="4817987" cy="172819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6"/>
          <a:srcRect l="21650" t="51440" r="37850" b="25520"/>
          <a:stretch/>
        </p:blipFill>
        <p:spPr>
          <a:xfrm>
            <a:off x="35496" y="-20538"/>
            <a:ext cx="4718992" cy="167786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1259632" y="3302863"/>
            <a:ext cx="27172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 smtClean="0">
                <a:solidFill>
                  <a:schemeClr val="bg1"/>
                </a:solidFill>
              </a:rPr>
              <a:t>Динамика минимальных температур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5292080" y="555526"/>
            <a:ext cx="375636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99FFCC"/>
                </a:solidFill>
              </a:rPr>
              <a:t>Если наложить </a:t>
            </a:r>
            <a:r>
              <a:rPr lang="ru-RU" sz="2400" i="1" dirty="0" smtClean="0">
                <a:solidFill>
                  <a:srgbClr val="99FFCC"/>
                </a:solidFill>
              </a:rPr>
              <a:t>сравнение </a:t>
            </a:r>
            <a:r>
              <a:rPr lang="ru-RU" sz="2400" i="1" dirty="0">
                <a:solidFill>
                  <a:srgbClr val="99FFCC"/>
                </a:solidFill>
              </a:rPr>
              <a:t>групп </a:t>
            </a:r>
            <a:r>
              <a:rPr lang="en-US" sz="2400" i="1" dirty="0">
                <a:solidFill>
                  <a:srgbClr val="99FFCC"/>
                </a:solidFill>
              </a:rPr>
              <a:t>ACORN</a:t>
            </a:r>
            <a:r>
              <a:rPr lang="ru-RU" sz="2400" i="1" dirty="0">
                <a:solidFill>
                  <a:srgbClr val="99FFCC"/>
                </a:solidFill>
              </a:rPr>
              <a:t> по </a:t>
            </a:r>
            <a:r>
              <a:rPr lang="ru-RU" sz="2400" i="1" dirty="0" smtClean="0">
                <a:solidFill>
                  <a:srgbClr val="99FFCC"/>
                </a:solidFill>
              </a:rPr>
              <a:t>энергопотреблению на динамику минимальных температур, то видно взаимосвязь пиков </a:t>
            </a:r>
            <a:r>
              <a:rPr lang="ru-RU" sz="2400" i="1" dirty="0" err="1" smtClean="0">
                <a:solidFill>
                  <a:srgbClr val="99FFCC"/>
                </a:solidFill>
              </a:rPr>
              <a:t>энергопоребления</a:t>
            </a:r>
            <a:r>
              <a:rPr lang="ru-RU" sz="2400" i="1" dirty="0" smtClean="0">
                <a:solidFill>
                  <a:srgbClr val="99FFCC"/>
                </a:solidFill>
              </a:rPr>
              <a:t> группами с низкой температурой. </a:t>
            </a:r>
            <a:endParaRPr lang="ru-RU" sz="2400" dirty="0">
              <a:solidFill>
                <a:srgbClr val="99FFCC"/>
              </a:solidFill>
            </a:endParaRPr>
          </a:p>
          <a:p>
            <a:pPr lvl="0"/>
            <a:endParaRPr lang="ru-RU" dirty="0" smtClean="0">
              <a:solidFill>
                <a:schemeClr val="bg1"/>
              </a:solidFill>
            </a:endParaRPr>
          </a:p>
          <a:p>
            <a:pPr lvl="0"/>
            <a:endParaRPr lang="ru-RU" dirty="0">
              <a:solidFill>
                <a:schemeClr val="bg1"/>
              </a:solidFill>
            </a:endParaRPr>
          </a:p>
          <a:p>
            <a:pPr lvl="0"/>
            <a:endParaRPr lang="ru-RU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73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fototelegraf.ru/wp-content/uploads/2012/05/nochnye-gorodskie-pejzazhy-2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0"/>
          <a:stretch/>
        </p:blipFill>
        <p:spPr bwMode="auto">
          <a:xfrm>
            <a:off x="-27758" y="-164554"/>
            <a:ext cx="9273295" cy="529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-27756" y="-96400"/>
            <a:ext cx="9273294" cy="5257586"/>
          </a:xfrm>
          <a:prstGeom prst="rect">
            <a:avLst/>
          </a:prstGeom>
          <a:solidFill>
            <a:schemeClr val="bg1">
              <a:lumMod val="5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241339" y="89471"/>
            <a:ext cx="873509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solidFill>
                  <a:srgbClr val="99FFCC"/>
                </a:solidFill>
              </a:rPr>
              <a:t>Разработанный код позволяет любому желающему ознакомиться с возможностями интерактивного исследования </a:t>
            </a:r>
            <a:r>
              <a:rPr lang="ru-RU" sz="2800" b="1" dirty="0">
                <a:solidFill>
                  <a:srgbClr val="99FFCC"/>
                </a:solidFill>
              </a:rPr>
              <a:t>и</a:t>
            </a:r>
            <a:r>
              <a:rPr lang="ru-RU" sz="2800" b="1" dirty="0" smtClean="0">
                <a:solidFill>
                  <a:srgbClr val="99FFCC"/>
                </a:solidFill>
              </a:rPr>
              <a:t> вывода данных о погоде, по категориям, по домам, по периодам</a:t>
            </a:r>
            <a:r>
              <a:rPr lang="en-US" sz="2800" b="1" dirty="0" smtClean="0">
                <a:solidFill>
                  <a:srgbClr val="99FFCC"/>
                </a:solidFill>
              </a:rPr>
              <a:t>:</a:t>
            </a:r>
            <a:endParaRPr lang="ru-RU" sz="2800" b="1" dirty="0" smtClean="0">
              <a:solidFill>
                <a:srgbClr val="99FFCC"/>
              </a:solidFill>
            </a:endParaRPr>
          </a:p>
          <a:p>
            <a:endParaRPr lang="en-US" sz="2000" dirty="0" smtClean="0">
              <a:solidFill>
                <a:srgbClr val="99FFCC"/>
              </a:solidFill>
            </a:endParaRPr>
          </a:p>
          <a:p>
            <a:r>
              <a:rPr lang="en-US" sz="2000" b="1" dirty="0" smtClean="0">
                <a:solidFill>
                  <a:schemeClr val="bg1"/>
                </a:solidFill>
              </a:rPr>
              <a:t>1)</a:t>
            </a:r>
            <a:r>
              <a:rPr lang="ru-RU" sz="2000" b="1" dirty="0" smtClean="0">
                <a:solidFill>
                  <a:schemeClr val="bg1"/>
                </a:solidFill>
              </a:rPr>
              <a:t> Диаграмма </a:t>
            </a:r>
            <a:r>
              <a:rPr lang="ru-RU" sz="2000" b="1" dirty="0">
                <a:solidFill>
                  <a:schemeClr val="bg1"/>
                </a:solidFill>
              </a:rPr>
              <a:t>преобладания направления ветра за месяц</a:t>
            </a:r>
            <a:r>
              <a:rPr lang="en-US" sz="2000" b="1" dirty="0" smtClean="0">
                <a:solidFill>
                  <a:schemeClr val="bg1"/>
                </a:solidFill>
              </a:rPr>
              <a:t>;</a:t>
            </a:r>
          </a:p>
          <a:p>
            <a:r>
              <a:rPr lang="en-US" sz="2000" b="1" dirty="0" smtClean="0">
                <a:solidFill>
                  <a:schemeClr val="bg1"/>
                </a:solidFill>
              </a:rPr>
              <a:t>2) </a:t>
            </a:r>
            <a:r>
              <a:rPr lang="ru-RU" sz="2000" b="1" dirty="0" smtClean="0">
                <a:solidFill>
                  <a:schemeClr val="bg1"/>
                </a:solidFill>
              </a:rPr>
              <a:t>Тепловая карта средних температур ежесуточная помесячно</a:t>
            </a:r>
            <a:r>
              <a:rPr lang="en-US" sz="2000" b="1" dirty="0" smtClean="0">
                <a:solidFill>
                  <a:schemeClr val="bg1"/>
                </a:solidFill>
              </a:rPr>
              <a:t>;</a:t>
            </a:r>
          </a:p>
          <a:p>
            <a:r>
              <a:rPr lang="en-US" sz="2000" b="1" dirty="0" smtClean="0">
                <a:solidFill>
                  <a:schemeClr val="bg1"/>
                </a:solidFill>
              </a:rPr>
              <a:t>3)</a:t>
            </a:r>
            <a:r>
              <a:rPr lang="ru-RU" sz="2000" b="1" dirty="0">
                <a:solidFill>
                  <a:schemeClr val="bg1"/>
                </a:solidFill>
              </a:rPr>
              <a:t> </a:t>
            </a:r>
            <a:r>
              <a:rPr lang="ru-RU" sz="2000" b="1" dirty="0" smtClean="0">
                <a:solidFill>
                  <a:schemeClr val="bg1"/>
                </a:solidFill>
              </a:rPr>
              <a:t>диаграммам рассеивания по домам с выведением энергопотребления по счетчикам и погодным данным (данная информация позволяет выбирать аномальные показатели по отдельным счетчикам)</a:t>
            </a:r>
            <a:r>
              <a:rPr lang="en-US" sz="2000" b="1" dirty="0" smtClean="0">
                <a:solidFill>
                  <a:schemeClr val="bg1"/>
                </a:solidFill>
              </a:rPr>
              <a:t>;</a:t>
            </a:r>
          </a:p>
          <a:p>
            <a:r>
              <a:rPr lang="en-US" sz="2000" b="1" dirty="0" smtClean="0">
                <a:solidFill>
                  <a:schemeClr val="bg1"/>
                </a:solidFill>
              </a:rPr>
              <a:t>4) </a:t>
            </a:r>
            <a:r>
              <a:rPr lang="ru-RU" sz="2000" b="1" dirty="0" smtClean="0">
                <a:solidFill>
                  <a:schemeClr val="bg1"/>
                </a:solidFill>
              </a:rPr>
              <a:t>Динамика температур (</a:t>
            </a:r>
            <a:r>
              <a:rPr lang="en-US" sz="2000" b="1" dirty="0" smtClean="0">
                <a:solidFill>
                  <a:schemeClr val="bg1"/>
                </a:solidFill>
              </a:rPr>
              <a:t>min</a:t>
            </a:r>
            <a:r>
              <a:rPr lang="ru-RU" sz="2000" b="1" dirty="0" smtClean="0">
                <a:solidFill>
                  <a:schemeClr val="bg1"/>
                </a:solidFill>
              </a:rPr>
              <a:t>, </a:t>
            </a:r>
            <a:r>
              <a:rPr lang="en-US" sz="2000" b="1" dirty="0" smtClean="0">
                <a:solidFill>
                  <a:schemeClr val="bg1"/>
                </a:solidFill>
              </a:rPr>
              <a:t>max, </a:t>
            </a:r>
            <a:r>
              <a:rPr lang="ru-RU" sz="2000" b="1" dirty="0" smtClean="0">
                <a:solidFill>
                  <a:schemeClr val="bg1"/>
                </a:solidFill>
              </a:rPr>
              <a:t>ночная, дневная, комфорта) по периодам</a:t>
            </a:r>
            <a:r>
              <a:rPr lang="en-US" sz="2000" b="1" dirty="0" smtClean="0">
                <a:solidFill>
                  <a:schemeClr val="bg1"/>
                </a:solidFill>
              </a:rPr>
              <a:t>;</a:t>
            </a:r>
          </a:p>
          <a:p>
            <a:r>
              <a:rPr lang="en-US" sz="2000" b="1" dirty="0" smtClean="0">
                <a:solidFill>
                  <a:schemeClr val="bg1"/>
                </a:solidFill>
              </a:rPr>
              <a:t>5) </a:t>
            </a:r>
            <a:r>
              <a:rPr lang="ru-RU" sz="2000" b="1" dirty="0" smtClean="0">
                <a:solidFill>
                  <a:schemeClr val="bg1"/>
                </a:solidFill>
              </a:rPr>
              <a:t>Динамика энергопотребления по категориям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ACORN;</a:t>
            </a:r>
            <a:endParaRPr lang="ru-RU" sz="20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000" b="1" dirty="0" smtClean="0">
                <a:solidFill>
                  <a:schemeClr val="bg1"/>
                </a:solidFill>
              </a:rPr>
              <a:t>6) </a:t>
            </a:r>
            <a:r>
              <a:rPr lang="ru-RU" sz="2000" b="1" dirty="0">
                <a:solidFill>
                  <a:schemeClr val="bg1"/>
                </a:solidFill>
              </a:rPr>
              <a:t>Динамика энергопотребления по домам!</a:t>
            </a:r>
            <a:endParaRPr lang="en-US" sz="2000" b="1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lvl="0"/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0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fototelegraf.ru/wp-content/uploads/2012/05/nochnye-gorodskie-pejzazhy-2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0"/>
          <a:stretch/>
        </p:blipFill>
        <p:spPr bwMode="auto">
          <a:xfrm>
            <a:off x="-27758" y="-164554"/>
            <a:ext cx="9273295" cy="529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-27757" y="-145994"/>
            <a:ext cx="9273294" cy="5257586"/>
          </a:xfrm>
          <a:prstGeom prst="rect">
            <a:avLst/>
          </a:prstGeom>
          <a:solidFill>
            <a:schemeClr val="bg1">
              <a:lumMod val="5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79512" y="126380"/>
            <a:ext cx="864096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99FFCC"/>
                </a:solidFill>
              </a:rPr>
              <a:t>Рейтинг факторов, влияющих на показатели </a:t>
            </a:r>
            <a:r>
              <a:rPr lang="ru-RU" sz="3200" b="1" dirty="0" smtClean="0">
                <a:solidFill>
                  <a:srgbClr val="99FFCC"/>
                </a:solidFill>
              </a:rPr>
              <a:t>энергопотребления</a:t>
            </a:r>
            <a:r>
              <a:rPr lang="en-US" sz="3200" b="1" dirty="0" smtClean="0">
                <a:solidFill>
                  <a:srgbClr val="99FFCC"/>
                </a:solidFill>
              </a:rPr>
              <a:t>:</a:t>
            </a:r>
            <a:r>
              <a:rPr lang="ru-RU" sz="3200" b="1" dirty="0" smtClean="0">
                <a:solidFill>
                  <a:srgbClr val="99FFCC"/>
                </a:solidFill>
              </a:rPr>
              <a:t> </a:t>
            </a:r>
            <a:endParaRPr lang="ru-RU" sz="3200" b="1" dirty="0">
              <a:solidFill>
                <a:srgbClr val="99FFCC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96946" y="915566"/>
            <a:ext cx="9011558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 smtClean="0">
              <a:solidFill>
                <a:srgbClr val="99FFCC"/>
              </a:solidFill>
            </a:endParaRPr>
          </a:p>
          <a:p>
            <a:r>
              <a:rPr lang="en-US" sz="2600" b="1" dirty="0" smtClean="0">
                <a:solidFill>
                  <a:schemeClr val="bg1"/>
                </a:solidFill>
              </a:rPr>
              <a:t>1)</a:t>
            </a:r>
            <a:r>
              <a:rPr lang="ru-RU" sz="2600" b="1" dirty="0" smtClean="0">
                <a:solidFill>
                  <a:schemeClr val="bg1"/>
                </a:solidFill>
              </a:rPr>
              <a:t> </a:t>
            </a:r>
            <a:r>
              <a:rPr lang="en-US" sz="2600" b="1" dirty="0" err="1">
                <a:solidFill>
                  <a:schemeClr val="bg1"/>
                </a:solidFill>
              </a:rPr>
              <a:t>temperatureMin</a:t>
            </a:r>
            <a:r>
              <a:rPr lang="ru-RU" sz="2600" b="1" dirty="0">
                <a:solidFill>
                  <a:schemeClr val="bg1"/>
                </a:solidFill>
              </a:rPr>
              <a:t> – минимальная температура за сутки</a:t>
            </a:r>
            <a:r>
              <a:rPr lang="en-US" sz="2600" b="1" dirty="0">
                <a:solidFill>
                  <a:schemeClr val="bg1"/>
                </a:solidFill>
              </a:rPr>
              <a:t>;</a:t>
            </a:r>
          </a:p>
          <a:p>
            <a:r>
              <a:rPr lang="en-US" sz="2600" b="1" dirty="0" smtClean="0">
                <a:solidFill>
                  <a:schemeClr val="bg1"/>
                </a:solidFill>
              </a:rPr>
              <a:t>2)</a:t>
            </a:r>
            <a:r>
              <a:rPr lang="ru-RU" sz="2600" b="1" dirty="0" smtClean="0">
                <a:solidFill>
                  <a:schemeClr val="bg1"/>
                </a:solidFill>
              </a:rPr>
              <a:t> В </a:t>
            </a:r>
            <a:r>
              <a:rPr lang="ru-RU" sz="2600" b="1" dirty="0">
                <a:solidFill>
                  <a:schemeClr val="bg1"/>
                </a:solidFill>
              </a:rPr>
              <a:t>зависимости от группы </a:t>
            </a:r>
            <a:r>
              <a:rPr lang="en-US" sz="2600" b="1" dirty="0">
                <a:solidFill>
                  <a:schemeClr val="bg1"/>
                </a:solidFill>
              </a:rPr>
              <a:t>ACORN</a:t>
            </a:r>
            <a:r>
              <a:rPr lang="ru-RU" sz="2600" b="1" dirty="0">
                <a:solidFill>
                  <a:schemeClr val="bg1"/>
                </a:solidFill>
              </a:rPr>
              <a:t>. Состоятельный жилец </a:t>
            </a:r>
            <a:r>
              <a:rPr lang="ru-RU" sz="2600" b="1" dirty="0" smtClean="0">
                <a:solidFill>
                  <a:schemeClr val="bg1"/>
                </a:solidFill>
              </a:rPr>
              <a:t>или экономный</a:t>
            </a:r>
            <a:r>
              <a:rPr lang="en-US" sz="2600" b="1" dirty="0" smtClean="0">
                <a:solidFill>
                  <a:schemeClr val="bg1"/>
                </a:solidFill>
              </a:rPr>
              <a:t>;</a:t>
            </a:r>
            <a:r>
              <a:rPr lang="ru-RU" sz="2600" b="1" dirty="0">
                <a:solidFill>
                  <a:schemeClr val="bg1"/>
                </a:solidFill>
              </a:rPr>
              <a:t> </a:t>
            </a:r>
            <a:endParaRPr lang="ru-RU" sz="2600" b="1" dirty="0" smtClean="0">
              <a:solidFill>
                <a:schemeClr val="bg1"/>
              </a:solidFill>
            </a:endParaRPr>
          </a:p>
          <a:p>
            <a:r>
              <a:rPr lang="ru-RU" sz="2600" b="1" dirty="0" smtClean="0">
                <a:solidFill>
                  <a:schemeClr val="bg1"/>
                </a:solidFill>
              </a:rPr>
              <a:t>3) Сезонностью</a:t>
            </a:r>
            <a:r>
              <a:rPr lang="en-US" sz="2600" b="1" dirty="0" smtClean="0">
                <a:solidFill>
                  <a:schemeClr val="bg1"/>
                </a:solidFill>
              </a:rPr>
              <a:t>;</a:t>
            </a:r>
          </a:p>
          <a:p>
            <a:r>
              <a:rPr lang="en-US" sz="2600" b="1" dirty="0" smtClean="0">
                <a:solidFill>
                  <a:schemeClr val="bg1"/>
                </a:solidFill>
              </a:rPr>
              <a:t>4) </a:t>
            </a:r>
            <a:r>
              <a:rPr lang="ru-RU" sz="2600" b="1" dirty="0" smtClean="0">
                <a:solidFill>
                  <a:schemeClr val="bg1"/>
                </a:solidFill>
              </a:rPr>
              <a:t>Рабочий день или выходной</a:t>
            </a:r>
            <a:r>
              <a:rPr lang="en-US" sz="2600" b="1" dirty="0" smtClean="0">
                <a:solidFill>
                  <a:schemeClr val="bg1"/>
                </a:solidFill>
              </a:rPr>
              <a:t>;</a:t>
            </a:r>
            <a:endParaRPr lang="ru-RU" sz="2600" b="1" dirty="0">
              <a:solidFill>
                <a:schemeClr val="bg1"/>
              </a:solidFill>
            </a:endParaRPr>
          </a:p>
          <a:p>
            <a:r>
              <a:rPr lang="en-US" sz="2600" b="1" dirty="0">
                <a:solidFill>
                  <a:schemeClr val="bg1"/>
                </a:solidFill>
              </a:rPr>
              <a:t>5</a:t>
            </a:r>
            <a:r>
              <a:rPr lang="ru-RU" sz="2600" b="1" dirty="0" smtClean="0">
                <a:solidFill>
                  <a:schemeClr val="bg1"/>
                </a:solidFill>
              </a:rPr>
              <a:t>) Тип осадков, влажность</a:t>
            </a:r>
            <a:r>
              <a:rPr lang="en-US" sz="2600" b="1" dirty="0" smtClean="0">
                <a:solidFill>
                  <a:schemeClr val="bg1"/>
                </a:solidFill>
              </a:rPr>
              <a:t> </a:t>
            </a:r>
            <a:r>
              <a:rPr lang="ru-RU" sz="2600" b="1" dirty="0" smtClean="0">
                <a:solidFill>
                  <a:schemeClr val="bg1"/>
                </a:solidFill>
              </a:rPr>
              <a:t>и скорость ветра</a:t>
            </a:r>
            <a:r>
              <a:rPr lang="en-US" sz="2600" b="1" dirty="0" smtClean="0">
                <a:solidFill>
                  <a:schemeClr val="bg1"/>
                </a:solidFill>
              </a:rPr>
              <a:t>;</a:t>
            </a:r>
          </a:p>
          <a:p>
            <a:r>
              <a:rPr lang="en-US" sz="2600" b="1" dirty="0" smtClean="0">
                <a:solidFill>
                  <a:schemeClr val="bg1"/>
                </a:solidFill>
              </a:rPr>
              <a:t>6) </a:t>
            </a:r>
            <a:r>
              <a:rPr lang="ru-RU" sz="2600" b="1" dirty="0" smtClean="0">
                <a:solidFill>
                  <a:schemeClr val="bg1"/>
                </a:solidFill>
              </a:rPr>
              <a:t>Исправность счетчиков.</a:t>
            </a:r>
            <a:endParaRPr lang="en-US" sz="2600" b="1" dirty="0" smtClean="0">
              <a:solidFill>
                <a:schemeClr val="bg1"/>
              </a:solidFill>
            </a:endParaRPr>
          </a:p>
          <a:p>
            <a:endParaRPr lang="en-US" sz="2800" dirty="0" smtClean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pPr lvl="0"/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85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smartprogress.do/uploadImages/0008384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8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843808" y="123478"/>
            <a:ext cx="3756368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</a:rPr>
              <a:t>А теперь к коду!</a:t>
            </a:r>
            <a:endParaRPr lang="ru-RU" sz="4000" dirty="0">
              <a:solidFill>
                <a:schemeClr val="bg1"/>
              </a:solidFill>
            </a:endParaRPr>
          </a:p>
          <a:p>
            <a:pPr lvl="0"/>
            <a:endParaRPr lang="ru-RU" dirty="0" smtClean="0">
              <a:solidFill>
                <a:schemeClr val="bg1"/>
              </a:solidFill>
            </a:endParaRPr>
          </a:p>
          <a:p>
            <a:pPr lvl="0"/>
            <a:endParaRPr lang="ru-RU" dirty="0">
              <a:solidFill>
                <a:schemeClr val="bg1"/>
              </a:solidFill>
            </a:endParaRPr>
          </a:p>
          <a:p>
            <a:pPr lvl="0"/>
            <a:endParaRPr lang="ru-RU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10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.artfile.me/wallpaper/22-02-2016/2048x1152/london-blues-goroda-london--velikobritan-101289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892" y="0"/>
            <a:ext cx="9157892" cy="515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5148064" y="-9468"/>
            <a:ext cx="3995936" cy="5216674"/>
          </a:xfrm>
          <a:prstGeom prst="rect">
            <a:avLst/>
          </a:prstGeom>
          <a:solidFill>
            <a:srgbClr val="0D0D0D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бъект 2"/>
          <p:cNvSpPr>
            <a:spLocks noGrp="1"/>
          </p:cNvSpPr>
          <p:nvPr>
            <p:ph idx="1"/>
          </p:nvPr>
        </p:nvSpPr>
        <p:spPr>
          <a:xfrm>
            <a:off x="5220072" y="1028065"/>
            <a:ext cx="3923928" cy="4443958"/>
          </a:xfrm>
        </p:spPr>
        <p:txBody>
          <a:bodyPr>
            <a:normAutofit/>
          </a:bodyPr>
          <a:lstStyle/>
          <a:p>
            <a:pPr marL="0"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ru-RU" sz="1500" b="1" dirty="0">
                <a:solidFill>
                  <a:srgbClr val="99FF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Цель игры </a:t>
            </a:r>
            <a:r>
              <a:rPr lang="ru-RU" sz="1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ru-RU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Исследовать факторы, влияющие на уровень потребления электрической энергии жителями Великобритании.</a:t>
            </a:r>
          </a:p>
          <a:p>
            <a:pPr marL="0" indent="0">
              <a:buNone/>
            </a:pPr>
            <a:r>
              <a:rPr lang="ru-RU" sz="1500" b="1" dirty="0" smtClean="0">
                <a:solidFill>
                  <a:srgbClr val="99FF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Задачи</a:t>
            </a:r>
            <a:r>
              <a:rPr lang="en-US" sz="1500" b="1" dirty="0" smtClean="0">
                <a:solidFill>
                  <a:srgbClr val="99FF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ru-RU" sz="1500" b="1" dirty="0" smtClean="0">
                <a:solidFill>
                  <a:srgbClr val="99FF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FontTx/>
              <a:buChar char="-"/>
            </a:pPr>
            <a:r>
              <a:rPr lang="ru-RU" sz="1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проанализировать данные датчиков </a:t>
            </a:r>
            <a:r>
              <a:rPr lang="ru-RU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энергопотребления в 112 домах </a:t>
            </a:r>
            <a:r>
              <a:rPr lang="ru-RU" sz="1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Великобритании</a:t>
            </a:r>
            <a:r>
              <a:rPr lang="en-US" sz="1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>
              <a:buFontTx/>
              <a:buChar char="-"/>
            </a:pPr>
            <a:r>
              <a:rPr lang="ru-RU" sz="1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Проанализировать</a:t>
            </a:r>
            <a:r>
              <a:rPr lang="en-US" sz="1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потребности по группам населения согласно </a:t>
            </a:r>
            <a:r>
              <a:rPr lang="ru-RU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классификации </a:t>
            </a:r>
            <a:r>
              <a:rPr lang="en-US" sz="1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ACORN;</a:t>
            </a:r>
            <a:endParaRPr lang="ru-RU" sz="15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ru-RU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Проанализировать данные </a:t>
            </a:r>
            <a:r>
              <a:rPr lang="ru-RU" sz="1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 погоде 2011-2014 год</a:t>
            </a:r>
            <a:endParaRPr lang="en-US" sz="1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endParaRPr lang="ru-RU" sz="1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ru-RU" sz="15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364088" y="84569"/>
            <a:ext cx="31300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>
                <a:solidFill>
                  <a:srgbClr val="99FF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1" dirty="0">
                <a:solidFill>
                  <a:srgbClr val="99FF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«Умная аналитика </a:t>
            </a:r>
          </a:p>
          <a:p>
            <a:r>
              <a:rPr lang="ru-RU" sz="2400" b="1" dirty="0">
                <a:solidFill>
                  <a:srgbClr val="99FF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умного дома</a:t>
            </a:r>
            <a:r>
              <a:rPr lang="ru-RU" sz="2400" b="1" dirty="0" smtClean="0">
                <a:solidFill>
                  <a:srgbClr val="99FF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endParaRPr lang="ru-RU" sz="2400" b="1" dirty="0">
              <a:solidFill>
                <a:srgbClr val="99FF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53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cdn.pixabay.com/photo/2016/05/05/08/10/aerial-1373405_128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97"/>
          <a:stretch/>
        </p:blipFill>
        <p:spPr bwMode="auto">
          <a:xfrm>
            <a:off x="-23738" y="-20538"/>
            <a:ext cx="9154170" cy="441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-23738" y="3147814"/>
            <a:ext cx="9157568" cy="199568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107504" y="3219822"/>
            <a:ext cx="9022928" cy="18722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ru-RU" sz="1600" b="1" dirty="0" smtClean="0">
                <a:solidFill>
                  <a:srgbClr val="99FFCC"/>
                </a:solidFill>
              </a:rPr>
              <a:t>При изучении предоставленных данных было принято решение проводить анализ на следующих файлах</a:t>
            </a:r>
            <a:r>
              <a:rPr lang="en-US" sz="1600" b="1" dirty="0" smtClean="0">
                <a:solidFill>
                  <a:srgbClr val="99FFCC"/>
                </a:solidFill>
              </a:rPr>
              <a:t>:</a:t>
            </a:r>
          </a:p>
          <a:p>
            <a:pPr marL="0" indent="0">
              <a:buNone/>
            </a:pPr>
            <a:r>
              <a:rPr lang="en-US" sz="1500" dirty="0" smtClean="0">
                <a:solidFill>
                  <a:schemeClr val="bg1"/>
                </a:solidFill>
              </a:rPr>
              <a:t>• </a:t>
            </a:r>
            <a:r>
              <a:rPr lang="ru-RU" sz="1500" dirty="0">
                <a:solidFill>
                  <a:schemeClr val="bg1"/>
                </a:solidFill>
              </a:rPr>
              <a:t>informations_households.csv (Информация о датчиках энергопотребления и краткие сведения о домах</a:t>
            </a:r>
            <a:r>
              <a:rPr lang="ru-RU" sz="1500" dirty="0" smtClean="0">
                <a:solidFill>
                  <a:schemeClr val="bg1"/>
                </a:solidFill>
              </a:rPr>
              <a:t>)</a:t>
            </a:r>
            <a:r>
              <a:rPr lang="en-US" sz="1500" dirty="0" smtClean="0">
                <a:solidFill>
                  <a:schemeClr val="bg1"/>
                </a:solidFill>
              </a:rPr>
              <a:t>;</a:t>
            </a:r>
            <a:endParaRPr lang="en-US" sz="15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500" dirty="0">
                <a:solidFill>
                  <a:schemeClr val="bg1"/>
                </a:solidFill>
              </a:rPr>
              <a:t>• </a:t>
            </a:r>
            <a:r>
              <a:rPr lang="ru-RU" sz="1500" dirty="0">
                <a:solidFill>
                  <a:schemeClr val="bg1"/>
                </a:solidFill>
              </a:rPr>
              <a:t>daily_dataset.zip </a:t>
            </a:r>
            <a:r>
              <a:rPr lang="ru-RU" sz="1500" dirty="0" smtClean="0">
                <a:solidFill>
                  <a:schemeClr val="bg1"/>
                </a:solidFill>
              </a:rPr>
              <a:t> </a:t>
            </a:r>
            <a:r>
              <a:rPr lang="ru-RU" sz="1500" dirty="0">
                <a:solidFill>
                  <a:schemeClr val="bg1"/>
                </a:solidFill>
              </a:rPr>
              <a:t>(энергопотребление за </a:t>
            </a:r>
            <a:r>
              <a:rPr lang="ru-RU" sz="1500" dirty="0" smtClean="0">
                <a:solidFill>
                  <a:schemeClr val="bg1"/>
                </a:solidFill>
              </a:rPr>
              <a:t>сутки 112 домов в период 10.02.2012-28.02.2014)</a:t>
            </a:r>
            <a:r>
              <a:rPr lang="en-US" sz="1500" dirty="0" smtClean="0">
                <a:solidFill>
                  <a:schemeClr val="bg1"/>
                </a:solidFill>
              </a:rPr>
              <a:t>;</a:t>
            </a:r>
            <a:endParaRPr lang="en-US" sz="15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500" dirty="0">
                <a:solidFill>
                  <a:schemeClr val="bg1"/>
                </a:solidFill>
              </a:rPr>
              <a:t>• </a:t>
            </a:r>
            <a:r>
              <a:rPr lang="ru-RU" sz="1500" dirty="0">
                <a:solidFill>
                  <a:schemeClr val="bg1"/>
                </a:solidFill>
              </a:rPr>
              <a:t>acorn_details.csv</a:t>
            </a:r>
            <a:r>
              <a:rPr lang="en-US" sz="1500" dirty="0">
                <a:solidFill>
                  <a:schemeClr val="bg1"/>
                </a:solidFill>
              </a:rPr>
              <a:t> (</a:t>
            </a:r>
            <a:r>
              <a:rPr lang="ru-RU" sz="1500" dirty="0">
                <a:solidFill>
                  <a:schemeClr val="bg1"/>
                </a:solidFill>
              </a:rPr>
              <a:t>группы потребителей</a:t>
            </a:r>
            <a:r>
              <a:rPr lang="en-US" sz="1500" dirty="0" smtClean="0">
                <a:solidFill>
                  <a:schemeClr val="bg1"/>
                </a:solidFill>
              </a:rPr>
              <a:t>);</a:t>
            </a:r>
            <a:endParaRPr lang="en-US" sz="15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500" dirty="0" smtClean="0">
                <a:solidFill>
                  <a:schemeClr val="bg1"/>
                </a:solidFill>
              </a:rPr>
              <a:t>• </a:t>
            </a:r>
            <a:r>
              <a:rPr lang="ru-RU" sz="1500" dirty="0" smtClean="0">
                <a:solidFill>
                  <a:schemeClr val="bg1"/>
                </a:solidFill>
              </a:rPr>
              <a:t>weather_daily_darksky.csv</a:t>
            </a:r>
            <a:r>
              <a:rPr lang="en-US" sz="1500" dirty="0" smtClean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(</a:t>
            </a:r>
            <a:r>
              <a:rPr lang="ru-RU" sz="1500" dirty="0">
                <a:solidFill>
                  <a:schemeClr val="bg1"/>
                </a:solidFill>
              </a:rPr>
              <a:t>данные о погоде за </a:t>
            </a:r>
            <a:r>
              <a:rPr lang="ru-RU" sz="1500" dirty="0" smtClean="0">
                <a:solidFill>
                  <a:schemeClr val="bg1"/>
                </a:solidFill>
              </a:rPr>
              <a:t>день в период  11.11.11-15.02.2014</a:t>
            </a:r>
            <a:r>
              <a:rPr lang="en-US" sz="1500" dirty="0" smtClean="0">
                <a:solidFill>
                  <a:schemeClr val="bg1"/>
                </a:solidFill>
              </a:rPr>
              <a:t>).</a:t>
            </a:r>
          </a:p>
          <a:p>
            <a:pPr marL="0" indent="0">
              <a:buNone/>
            </a:pPr>
            <a:r>
              <a:rPr lang="ru-RU" sz="1500" b="1" dirty="0" smtClean="0">
                <a:solidFill>
                  <a:srgbClr val="99FFCC"/>
                </a:solidFill>
              </a:rPr>
              <a:t>Для удобства, мы поставили перед собой цель </a:t>
            </a:r>
            <a:r>
              <a:rPr lang="ru-RU" sz="1500" b="1" dirty="0">
                <a:solidFill>
                  <a:srgbClr val="99FFCC"/>
                </a:solidFill>
              </a:rPr>
              <a:t>проанализировать уровень потребления электроэнергии жителями 112 домов </a:t>
            </a:r>
            <a:r>
              <a:rPr lang="ru-RU" sz="1500" b="1" dirty="0" smtClean="0">
                <a:solidFill>
                  <a:srgbClr val="99FFCC"/>
                </a:solidFill>
              </a:rPr>
              <a:t>по группам в разные периоду времени  (день, неделя, месяц, квартал, полугодие и т.д.)</a:t>
            </a:r>
            <a:endParaRPr lang="ru-RU" sz="1500" b="1" dirty="0">
              <a:solidFill>
                <a:srgbClr val="99FFCC"/>
              </a:solidFill>
            </a:endParaRPr>
          </a:p>
          <a:p>
            <a:pPr marL="0" indent="0">
              <a:buNone/>
            </a:pPr>
            <a:endParaRPr lang="ru-RU" sz="1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4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sz="1400" dirty="0">
              <a:solidFill>
                <a:schemeClr val="bg1"/>
              </a:solidFill>
            </a:endParaRPr>
          </a:p>
          <a:p>
            <a:pPr marL="0" lvl="0" indent="0">
              <a:buNone/>
            </a:pPr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96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fototelegraf.ru/wp-content/uploads/2012/05/nochnye-gorodskie-pejzazhy-2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0"/>
          <a:stretch/>
        </p:blipFill>
        <p:spPr bwMode="auto">
          <a:xfrm>
            <a:off x="-27758" y="-164554"/>
            <a:ext cx="9273295" cy="529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-45755" y="-56956"/>
            <a:ext cx="9273294" cy="5257586"/>
          </a:xfrm>
          <a:prstGeom prst="rect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739066"/>
            <a:ext cx="7790718" cy="4380140"/>
          </a:xfrm>
          <a:prstGeom prst="rect">
            <a:avLst/>
          </a:prstGeom>
        </p:spPr>
      </p:pic>
      <p:sp>
        <p:nvSpPr>
          <p:cNvPr id="6" name="Объект 2"/>
          <p:cNvSpPr txBox="1">
            <a:spLocks/>
          </p:cNvSpPr>
          <p:nvPr/>
        </p:nvSpPr>
        <p:spPr>
          <a:xfrm>
            <a:off x="683568" y="-20538"/>
            <a:ext cx="9022928" cy="432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>
                <a:solidFill>
                  <a:schemeClr val="bg1"/>
                </a:solidFill>
              </a:rPr>
              <a:t>Визуализация кода и как это все работает</a:t>
            </a:r>
            <a:endParaRPr lang="ru-RU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4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sz="1400" dirty="0">
              <a:solidFill>
                <a:schemeClr val="bg1"/>
              </a:solidFill>
            </a:endParaRPr>
          </a:p>
          <a:p>
            <a:pPr marL="0" lvl="0" indent="0">
              <a:buNone/>
            </a:pP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683568" y="339502"/>
            <a:ext cx="9022928" cy="432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 smtClean="0">
                <a:solidFill>
                  <a:schemeClr val="bg1"/>
                </a:solidFill>
              </a:rPr>
              <a:t>Информация о наборе данных</a:t>
            </a:r>
            <a:endParaRPr lang="ru-RU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4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sz="1400" dirty="0">
              <a:solidFill>
                <a:schemeClr val="bg1"/>
              </a:solidFill>
            </a:endParaRPr>
          </a:p>
          <a:p>
            <a:pPr marL="0" lvl="0" indent="0">
              <a:buNone/>
            </a:pPr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67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fototelegraf.ru/wp-content/uploads/2012/05/nochnye-gorodskie-pejzazhy-2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0"/>
          <a:stretch/>
        </p:blipFill>
        <p:spPr bwMode="auto">
          <a:xfrm>
            <a:off x="-27758" y="-164554"/>
            <a:ext cx="9273295" cy="529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-45755" y="-56956"/>
            <a:ext cx="9273294" cy="5257586"/>
          </a:xfrm>
          <a:prstGeom prst="rect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483518"/>
            <a:ext cx="7812682" cy="4392488"/>
          </a:xfrm>
          <a:prstGeom prst="rect">
            <a:avLst/>
          </a:prstGeom>
        </p:spPr>
      </p:pic>
      <p:sp>
        <p:nvSpPr>
          <p:cNvPr id="7" name="Объект 2"/>
          <p:cNvSpPr txBox="1">
            <a:spLocks/>
          </p:cNvSpPr>
          <p:nvPr/>
        </p:nvSpPr>
        <p:spPr>
          <a:xfrm>
            <a:off x="683568" y="51470"/>
            <a:ext cx="9022928" cy="432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 smtClean="0">
                <a:solidFill>
                  <a:schemeClr val="bg1"/>
                </a:solidFill>
              </a:rPr>
              <a:t>Информация </a:t>
            </a:r>
            <a:r>
              <a:rPr lang="en-US" sz="2000" dirty="0" smtClean="0">
                <a:solidFill>
                  <a:schemeClr val="bg1"/>
                </a:solidFill>
              </a:rPr>
              <a:t>ACORN</a:t>
            </a:r>
            <a:r>
              <a:rPr lang="ru-RU" sz="2000" dirty="0" smtClean="0">
                <a:solidFill>
                  <a:schemeClr val="bg1"/>
                </a:solidFill>
              </a:rPr>
              <a:t>. Сравнения потребления энергии</a:t>
            </a:r>
            <a:endParaRPr lang="ru-RU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4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sz="1400" dirty="0">
              <a:solidFill>
                <a:schemeClr val="bg1"/>
              </a:solidFill>
            </a:endParaRPr>
          </a:p>
          <a:p>
            <a:pPr marL="0" lvl="0" indent="0">
              <a:buNone/>
            </a:pPr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9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fototelegraf.ru/wp-content/uploads/2012/05/nochnye-gorodskie-pejzazhy-2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0"/>
          <a:stretch/>
        </p:blipFill>
        <p:spPr bwMode="auto">
          <a:xfrm>
            <a:off x="-27758" y="-164554"/>
            <a:ext cx="9273295" cy="529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-20774" y="-79384"/>
            <a:ext cx="9273294" cy="5257586"/>
          </a:xfrm>
          <a:prstGeom prst="rect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7">
              <a:lnSpc>
                <a:spcPct val="115000"/>
              </a:lnSpc>
              <a:spcAft>
                <a:spcPts val="1000"/>
              </a:spcAft>
            </a:pPr>
            <a:endParaRPr lang="ru-RU" dirty="0">
              <a:solidFill>
                <a:schemeClr val="bg1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95536" y="485142"/>
            <a:ext cx="8424936" cy="1047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0"/>
              </a:spcAft>
            </a:pPr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Например в </a:t>
            </a:r>
            <a:r>
              <a:rPr lang="ru-RU" dirty="0" err="1" smtClean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датафрейме</a:t>
            </a:r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энергопотребления дома № 1</a:t>
            </a:r>
          </a:p>
          <a:p>
            <a:pPr lvl="0">
              <a:lnSpc>
                <a:spcPct val="115000"/>
              </a:lnSpc>
              <a:spcAft>
                <a:spcPts val="0"/>
              </a:spcAft>
            </a:pPr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 Наиболее 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высокие </a:t>
            </a:r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данные энергопотребления зафиксированы 28 июня 2013 года – 6193 </a:t>
            </a:r>
            <a:r>
              <a:rPr lang="ru-RU" dirty="0">
                <a:solidFill>
                  <a:schemeClr val="bg1"/>
                </a:solidFill>
              </a:rPr>
              <a:t>кВт в </a:t>
            </a:r>
            <a:r>
              <a:rPr lang="ru-RU" dirty="0" smtClean="0">
                <a:solidFill>
                  <a:schemeClr val="bg1"/>
                </a:solidFill>
              </a:rPr>
              <a:t>сутки</a:t>
            </a:r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наиболее низкие </a:t>
            </a:r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данные 30 мая 2012 года – 1997 </a:t>
            </a:r>
            <a:r>
              <a:rPr lang="ru-RU" dirty="0" smtClean="0">
                <a:solidFill>
                  <a:schemeClr val="bg1"/>
                </a:solidFill>
              </a:rPr>
              <a:t>кВт </a:t>
            </a:r>
            <a:r>
              <a:rPr lang="ru-RU" dirty="0">
                <a:solidFill>
                  <a:schemeClr val="bg1"/>
                </a:solidFill>
              </a:rPr>
              <a:t>в сутки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-108521" y="4002006"/>
            <a:ext cx="9041663" cy="1047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15000"/>
              </a:lnSpc>
              <a:spcAft>
                <a:spcPts val="1000"/>
              </a:spcAft>
            </a:pPr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Показатели, для домов можно выбрать разные (</a:t>
            </a:r>
            <a:r>
              <a:rPr lang="en-US" dirty="0" err="1">
                <a:solidFill>
                  <a:srgbClr val="99FFCC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energy_median</a:t>
            </a:r>
            <a:r>
              <a:rPr lang="ru-RU" dirty="0">
                <a:solidFill>
                  <a:srgbClr val="99FFCC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99FFCC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energy_mean</a:t>
            </a:r>
            <a:r>
              <a:rPr lang="ru-RU" dirty="0">
                <a:solidFill>
                  <a:srgbClr val="99FFCC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99FFCC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energy_max</a:t>
            </a:r>
            <a:r>
              <a:rPr lang="ru-RU" dirty="0">
                <a:solidFill>
                  <a:srgbClr val="99FFCC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99FFCC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energy_count</a:t>
            </a:r>
            <a:r>
              <a:rPr lang="ru-RU" dirty="0">
                <a:solidFill>
                  <a:srgbClr val="99FFCC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99FFCC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energy_std</a:t>
            </a:r>
            <a:r>
              <a:rPr lang="ru-RU" dirty="0">
                <a:solidFill>
                  <a:srgbClr val="99FFCC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99FFCC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energy_sum</a:t>
            </a:r>
            <a:r>
              <a:rPr lang="ru-RU" dirty="0">
                <a:solidFill>
                  <a:srgbClr val="99FFCC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99FFCC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energy_min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Для нас был приоритетный </a:t>
            </a:r>
            <a:r>
              <a:rPr lang="en-US" dirty="0" err="1" smtClean="0">
                <a:solidFill>
                  <a:srgbClr val="99FFCC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energy_sum</a:t>
            </a:r>
            <a:r>
              <a:rPr lang="ru-RU" dirty="0" smtClean="0">
                <a:solidFill>
                  <a:srgbClr val="99FFCC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49" y="1563638"/>
            <a:ext cx="4315446" cy="242625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696" y="1563638"/>
            <a:ext cx="4315447" cy="2426254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0" y="-20538"/>
            <a:ext cx="4614695" cy="558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15000"/>
              </a:lnSpc>
              <a:spcAft>
                <a:spcPts val="1000"/>
              </a:spcAft>
            </a:pPr>
            <a:r>
              <a:rPr lang="ru-RU" sz="2800" dirty="0" smtClean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Дом №1</a:t>
            </a:r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97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fototelegraf.ru/wp-content/uploads/2012/05/nochnye-gorodskie-pejzazhy-2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0"/>
          <a:stretch/>
        </p:blipFill>
        <p:spPr bwMode="auto">
          <a:xfrm>
            <a:off x="-27758" y="-164554"/>
            <a:ext cx="9273295" cy="529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-30460" y="-93548"/>
            <a:ext cx="9273294" cy="5257586"/>
          </a:xfrm>
          <a:prstGeom prst="rect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83518"/>
            <a:ext cx="8166824" cy="4591596"/>
          </a:xfrm>
          <a:prstGeom prst="rect">
            <a:avLst/>
          </a:prstGeom>
        </p:spPr>
      </p:pic>
      <p:sp>
        <p:nvSpPr>
          <p:cNvPr id="6" name="Объект 2"/>
          <p:cNvSpPr txBox="1">
            <a:spLocks/>
          </p:cNvSpPr>
          <p:nvPr/>
        </p:nvSpPr>
        <p:spPr>
          <a:xfrm>
            <a:off x="683568" y="51470"/>
            <a:ext cx="9022928" cy="432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 smtClean="0">
                <a:solidFill>
                  <a:schemeClr val="bg1"/>
                </a:solidFill>
              </a:rPr>
              <a:t>Информация </a:t>
            </a:r>
            <a:r>
              <a:rPr lang="en-US" sz="2000" dirty="0" smtClean="0">
                <a:solidFill>
                  <a:schemeClr val="bg1"/>
                </a:solidFill>
              </a:rPr>
              <a:t>ACORN</a:t>
            </a:r>
            <a:r>
              <a:rPr lang="ru-RU" sz="2000" dirty="0" smtClean="0">
                <a:solidFill>
                  <a:schemeClr val="bg1"/>
                </a:solidFill>
              </a:rPr>
              <a:t>. Справочная информация</a:t>
            </a:r>
            <a:endParaRPr lang="ru-RU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4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sz="1400" dirty="0">
              <a:solidFill>
                <a:schemeClr val="bg1"/>
              </a:solidFill>
            </a:endParaRPr>
          </a:p>
          <a:p>
            <a:pPr marL="0" lvl="0" indent="0">
              <a:buNone/>
            </a:pPr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25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fototelegraf.ru/wp-content/uploads/2012/05/nochnye-gorodskie-pejzazhy-2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0"/>
          <a:stretch/>
        </p:blipFill>
        <p:spPr bwMode="auto">
          <a:xfrm>
            <a:off x="-27758" y="-164554"/>
            <a:ext cx="9273295" cy="529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-45755" y="-56956"/>
            <a:ext cx="9273294" cy="5257586"/>
          </a:xfrm>
          <a:prstGeom prst="rect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40" y="411510"/>
            <a:ext cx="8136904" cy="4574776"/>
          </a:xfrm>
          <a:prstGeom prst="rect">
            <a:avLst/>
          </a:prstGeom>
        </p:spPr>
      </p:pic>
      <p:sp>
        <p:nvSpPr>
          <p:cNvPr id="9" name="Объект 2"/>
          <p:cNvSpPr txBox="1">
            <a:spLocks/>
          </p:cNvSpPr>
          <p:nvPr/>
        </p:nvSpPr>
        <p:spPr>
          <a:xfrm>
            <a:off x="683568" y="51470"/>
            <a:ext cx="9022928" cy="432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 smtClean="0">
                <a:solidFill>
                  <a:schemeClr val="bg1"/>
                </a:solidFill>
              </a:rPr>
              <a:t>Погода. Динамика температур</a:t>
            </a:r>
            <a:endParaRPr lang="ru-RU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4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sz="1400" dirty="0">
              <a:solidFill>
                <a:schemeClr val="bg1"/>
              </a:solidFill>
            </a:endParaRPr>
          </a:p>
          <a:p>
            <a:pPr marL="0" lvl="0" indent="0">
              <a:buNone/>
            </a:pPr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89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fototelegraf.ru/wp-content/uploads/2012/05/nochnye-gorodskie-pejzazhy-2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0"/>
          <a:stretch/>
        </p:blipFill>
        <p:spPr bwMode="auto">
          <a:xfrm>
            <a:off x="-27758" y="-164554"/>
            <a:ext cx="9273295" cy="529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-45755" y="-56956"/>
            <a:ext cx="9273294" cy="5257586"/>
          </a:xfrm>
          <a:prstGeom prst="rect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483518"/>
            <a:ext cx="7823029" cy="4398307"/>
          </a:xfrm>
          <a:prstGeom prst="rect">
            <a:avLst/>
          </a:prstGeom>
        </p:spPr>
      </p:pic>
      <p:sp>
        <p:nvSpPr>
          <p:cNvPr id="7" name="Объект 2"/>
          <p:cNvSpPr txBox="1">
            <a:spLocks/>
          </p:cNvSpPr>
          <p:nvPr/>
        </p:nvSpPr>
        <p:spPr>
          <a:xfrm>
            <a:off x="683568" y="51470"/>
            <a:ext cx="9022928" cy="432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 smtClean="0">
                <a:solidFill>
                  <a:schemeClr val="bg1"/>
                </a:solidFill>
              </a:rPr>
              <a:t>Погода. Тепловая карта температур помесячно</a:t>
            </a:r>
            <a:endParaRPr lang="ru-RU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4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sz="1400" dirty="0">
              <a:solidFill>
                <a:schemeClr val="bg1"/>
              </a:solidFill>
            </a:endParaRPr>
          </a:p>
          <a:p>
            <a:pPr marL="0" lvl="0" indent="0">
              <a:buNone/>
            </a:pPr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29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8698</TotalTime>
  <Words>919</Words>
  <Application>Microsoft Office PowerPoint</Application>
  <PresentationFormat>Экран (16:9)</PresentationFormat>
  <Paragraphs>89</Paragraphs>
  <Slides>17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1" baseType="lpstr">
      <vt:lpstr>Arial</vt:lpstr>
      <vt:lpstr>Calibri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Маров Александр Вячеславович</dc:creator>
  <cp:lastModifiedBy>PC</cp:lastModifiedBy>
  <cp:revision>517</cp:revision>
  <dcterms:created xsi:type="dcterms:W3CDTF">2017-10-24T12:40:21Z</dcterms:created>
  <dcterms:modified xsi:type="dcterms:W3CDTF">2020-02-27T20:04:37Z</dcterms:modified>
</cp:coreProperties>
</file>